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8" r:id="rId3"/>
    <p:sldId id="257" r:id="rId4"/>
    <p:sldId id="282" r:id="rId5"/>
    <p:sldId id="259" r:id="rId6"/>
    <p:sldId id="261" r:id="rId7"/>
    <p:sldId id="262" r:id="rId8"/>
    <p:sldId id="280" r:id="rId9"/>
    <p:sldId id="263" r:id="rId10"/>
    <p:sldId id="266" r:id="rId11"/>
    <p:sldId id="281" r:id="rId12"/>
    <p:sldId id="279" r:id="rId13"/>
    <p:sldId id="267" r:id="rId14"/>
    <p:sldId id="284" r:id="rId15"/>
    <p:sldId id="283"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148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06EF7-CCFE-3440-B42C-5B1E9D5E710F}" type="datetimeFigureOut">
              <a:rPr lang="nl-NL" smtClean="0"/>
              <a:t>18-02-2020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CD5C9-709A-8C44-B90A-7D8B6C51154C}" type="slidenum">
              <a:rPr lang="nl-NL" smtClean="0"/>
              <a:t>‹nr.›</a:t>
            </a:fld>
            <a:endParaRPr lang="nl-NL"/>
          </a:p>
        </p:txBody>
      </p:sp>
    </p:spTree>
    <p:extLst>
      <p:ext uri="{BB962C8B-B14F-4D97-AF65-F5344CB8AC3E}">
        <p14:creationId xmlns:p14="http://schemas.microsoft.com/office/powerpoint/2010/main" val="2462926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wikikids.nl</a:t>
            </a:r>
            <a:r>
              <a:rPr lang="nl-NL" dirty="0"/>
              <a:t>/Marxisme</a:t>
            </a: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3</a:t>
            </a:fld>
            <a:endParaRPr lang="nl-NL"/>
          </a:p>
        </p:txBody>
      </p:sp>
    </p:spTree>
    <p:extLst>
      <p:ext uri="{BB962C8B-B14F-4D97-AF65-F5344CB8AC3E}">
        <p14:creationId xmlns:p14="http://schemas.microsoft.com/office/powerpoint/2010/main" val="354138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automatisme, werkdruk, sociale verdrukking, stress, werkloosheid, ... </a:t>
            </a: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13</a:t>
            </a:fld>
            <a:endParaRPr lang="nl-NL"/>
          </a:p>
        </p:txBody>
      </p:sp>
    </p:spTree>
    <p:extLst>
      <p:ext uri="{BB962C8B-B14F-4D97-AF65-F5344CB8AC3E}">
        <p14:creationId xmlns:p14="http://schemas.microsoft.com/office/powerpoint/2010/main" val="327174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i="1" dirty="0"/>
              <a:t>satire</a:t>
            </a:r>
            <a:r>
              <a:rPr lang="nl-NL" dirty="0"/>
              <a:t> is een kunstvorm waarbij vaak op humoristische wijze maatschappijkritiek wordt gegeven. </a:t>
            </a: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14</a:t>
            </a:fld>
            <a:endParaRPr lang="nl-NL"/>
          </a:p>
        </p:txBody>
      </p:sp>
    </p:spTree>
    <p:extLst>
      <p:ext uri="{BB962C8B-B14F-4D97-AF65-F5344CB8AC3E}">
        <p14:creationId xmlns:p14="http://schemas.microsoft.com/office/powerpoint/2010/main" val="399391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wikikids.nl</a:t>
            </a:r>
            <a:r>
              <a:rPr lang="nl-NL" dirty="0"/>
              <a:t>/Marxisme</a:t>
            </a: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4</a:t>
            </a:fld>
            <a:endParaRPr lang="nl-NL"/>
          </a:p>
        </p:txBody>
      </p:sp>
    </p:spTree>
    <p:extLst>
      <p:ext uri="{BB962C8B-B14F-4D97-AF65-F5344CB8AC3E}">
        <p14:creationId xmlns:p14="http://schemas.microsoft.com/office/powerpoint/2010/main" val="354138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5</a:t>
            </a:fld>
            <a:endParaRPr lang="nl-NL"/>
          </a:p>
        </p:txBody>
      </p:sp>
    </p:spTree>
    <p:extLst>
      <p:ext uri="{BB962C8B-B14F-4D97-AF65-F5344CB8AC3E}">
        <p14:creationId xmlns:p14="http://schemas.microsoft.com/office/powerpoint/2010/main" val="154912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solidFill>
                  <a:srgbClr val="FF0000"/>
                </a:solidFill>
              </a:rPr>
              <a:t>. Arbeiders worden realistisch uitgebeeld, bazen als kwaadaardige onpersoonlijke karikaturen.</a:t>
            </a:r>
          </a:p>
          <a:p>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6</a:t>
            </a:fld>
            <a:endParaRPr lang="nl-NL"/>
          </a:p>
        </p:txBody>
      </p:sp>
    </p:spTree>
    <p:extLst>
      <p:ext uri="{BB962C8B-B14F-4D97-AF65-F5344CB8AC3E}">
        <p14:creationId xmlns:p14="http://schemas.microsoft.com/office/powerpoint/2010/main" val="278017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b="1" dirty="0"/>
              <a:t>vergelijking</a:t>
            </a:r>
            <a:r>
              <a:rPr lang="nl-NL" dirty="0"/>
              <a:t>: de massa wordt vermoord door de soldaten; deze beelden worden afgewisseld met beelden van het slachten van een rund.</a:t>
            </a:r>
            <a:br>
              <a:rPr lang="nl-NL" dirty="0"/>
            </a:br>
            <a:r>
              <a:rPr lang="nl-NL" dirty="0"/>
              <a:t>- </a:t>
            </a:r>
            <a:r>
              <a:rPr lang="nl-NL" b="1" dirty="0"/>
              <a:t>tijd rekken</a:t>
            </a:r>
            <a:r>
              <a:rPr lang="nl-NL" dirty="0"/>
              <a:t>: de trappenscène wordt door veel herhalingen langer dan in werkelijkheid zou kunnen (de trage reactie van de moeder).</a:t>
            </a:r>
            <a:br>
              <a:rPr lang="nl-NL" dirty="0"/>
            </a:br>
            <a:r>
              <a:rPr lang="nl-NL" dirty="0"/>
              <a:t>- </a:t>
            </a:r>
            <a:r>
              <a:rPr lang="nl-NL" b="1" dirty="0"/>
              <a:t>suggestieve cameravoering</a:t>
            </a:r>
            <a:r>
              <a:rPr lang="nl-NL" dirty="0"/>
              <a:t>: de symmetrische trappen, uniformen en de soldaten die niet met hun hoofd in beeld komen suggereren koele meedogenloosheid, terwijl de massa wel met angstige gezichten in beeld komt.</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t>Om </a:t>
            </a:r>
            <a:r>
              <a:rPr lang="nl-NL" sz="1200" b="1" dirty="0"/>
              <a:t>extra drama </a:t>
            </a:r>
            <a:r>
              <a:rPr lang="nl-NL" sz="1200" dirty="0"/>
              <a:t>aan deze scène toe te voegen liet </a:t>
            </a:r>
            <a:r>
              <a:rPr lang="nl-NL" sz="1200" dirty="0" err="1"/>
              <a:t>Eisenstein</a:t>
            </a:r>
            <a:r>
              <a:rPr lang="nl-NL" sz="1200" dirty="0"/>
              <a:t> een kinderwagen met baby erin de trap afrollen nadat de moeder door een kogel is getroffen.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7</a:t>
            </a:fld>
            <a:endParaRPr lang="nl-NL"/>
          </a:p>
        </p:txBody>
      </p:sp>
    </p:spTree>
    <p:extLst>
      <p:ext uri="{BB962C8B-B14F-4D97-AF65-F5344CB8AC3E}">
        <p14:creationId xmlns:p14="http://schemas.microsoft.com/office/powerpoint/2010/main" val="321752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u="sng" dirty="0">
              <a:solidFill>
                <a:srgbClr val="FF0000"/>
              </a:solidFill>
            </a:endParaRP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8</a:t>
            </a:fld>
            <a:endParaRPr lang="nl-NL"/>
          </a:p>
        </p:txBody>
      </p:sp>
    </p:spTree>
    <p:extLst>
      <p:ext uri="{BB962C8B-B14F-4D97-AF65-F5344CB8AC3E}">
        <p14:creationId xmlns:p14="http://schemas.microsoft.com/office/powerpoint/2010/main" val="154912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Toen Hitler en de nazi’s de macht in Duitsland over gingen nemen, had dat ook gevolgen voor de kunst. Er werd onderscheid gemaakt tussen ‘goede’ en ‘slechte’ kunst. Het soort kunst dat door Hitler geaccepteerd werd, werd Arische kunst genoemd. Het is moeilijk te zeggen wat Hitler verstond onder Arische kunst. Duidelijk is dat de kunstwerken geen on-Duitse en </a:t>
            </a:r>
            <a:r>
              <a:rPr lang="nl-NL" b="1" dirty="0" err="1"/>
              <a:t>pacificistische</a:t>
            </a:r>
            <a:r>
              <a:rPr lang="nl-NL" b="1" dirty="0"/>
              <a:t> kenmerken mocht vertonen. Ook mocht de kunstenaar niet van Joodse afkomst zijn</a:t>
            </a: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9</a:t>
            </a:fld>
            <a:endParaRPr lang="nl-NL"/>
          </a:p>
        </p:txBody>
      </p:sp>
    </p:spTree>
    <p:extLst>
      <p:ext uri="{BB962C8B-B14F-4D97-AF65-F5344CB8AC3E}">
        <p14:creationId xmlns:p14="http://schemas.microsoft.com/office/powerpoint/2010/main" val="288263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dirty="0"/>
              <a:t>Mensen staan op hun tenen op Hitler te kunnen zien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dirty="0"/>
              <a:t>veel mensen die Hitler aanbidden.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dirty="0"/>
              <a:t> veel applaus voor Hitler. </a:t>
            </a:r>
            <a:br>
              <a:rPr lang="nl-NL" dirty="0"/>
            </a:b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10</a:t>
            </a:fld>
            <a:endParaRPr lang="nl-NL"/>
          </a:p>
        </p:txBody>
      </p:sp>
    </p:spTree>
    <p:extLst>
      <p:ext uri="{BB962C8B-B14F-4D97-AF65-F5344CB8AC3E}">
        <p14:creationId xmlns:p14="http://schemas.microsoft.com/office/powerpoint/2010/main" val="281969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sz="1200" dirty="0"/>
              <a:t>Hitler schuin van onderen te filmen zodat hij groter en dus machtiger lijkt. </a:t>
            </a:r>
            <a:br>
              <a:rPr lang="nl-NL" sz="1200" dirty="0"/>
            </a:br>
            <a:r>
              <a:rPr lang="nl-NL" sz="1200" dirty="0"/>
              <a:t>- </a:t>
            </a:r>
            <a:r>
              <a:rPr lang="nl-NL" sz="1200" dirty="0" err="1"/>
              <a:t>Hitlers</a:t>
            </a:r>
            <a:r>
              <a:rPr lang="nl-NL" sz="1200" dirty="0"/>
              <a:t>' stem heel krachtig te laten lijken door hem hard op te nemen. </a:t>
            </a:r>
            <a:br>
              <a:rPr lang="nl-NL" sz="1200" dirty="0"/>
            </a:br>
            <a:r>
              <a:rPr lang="nl-NL" sz="1200" dirty="0"/>
              <a:t>- Het zo laten lijken dat iedereen Hitler aanbidt. </a:t>
            </a:r>
            <a:br>
              <a:rPr lang="nl-NL" sz="1200" dirty="0"/>
            </a:br>
            <a:r>
              <a:rPr lang="nl-NL" sz="1200" dirty="0"/>
              <a:t>- Hitler alleen maar staande te filmen, zo staat hij boven de rest van de mensen. </a:t>
            </a:r>
            <a:br>
              <a:rPr lang="nl-NL" sz="1200" dirty="0"/>
            </a:br>
            <a:r>
              <a:rPr lang="nl-NL" sz="1200" dirty="0"/>
              <a:t>- Hitler alleen maar te filmen als hij serieus is. </a:t>
            </a:r>
            <a:br>
              <a:rPr lang="nl-NL" sz="1200" dirty="0"/>
            </a:br>
            <a:r>
              <a:rPr lang="nl-NL" sz="1200" dirty="0"/>
              <a:t>- Het te laten lijken dat Hitler 'licht' bracht in de donkere tijden; je ziet de Nazi/NSDAP vlag (met daarop het hakenkruis) verschijnen en de zon gaat schijnen. </a:t>
            </a:r>
            <a:br>
              <a:rPr lang="nl-NL" sz="1200" dirty="0"/>
            </a:br>
            <a:r>
              <a:rPr lang="nl-NL" sz="1200" dirty="0"/>
              <a:t>- Het in beeld brengen van militairen. </a:t>
            </a:r>
            <a:br>
              <a:rPr lang="nl-NL" sz="1200" dirty="0"/>
            </a:br>
            <a:r>
              <a:rPr lang="nl-NL" sz="1200" dirty="0"/>
              <a:t>- Het laten lijken dat iedereen naar hem luistert</a:t>
            </a:r>
          </a:p>
          <a:p>
            <a:pPr marL="171450" indent="-171450">
              <a:buFontTx/>
              <a:buChar char="-"/>
            </a:pPr>
            <a:endParaRPr lang="nl-NL" sz="1200"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11</a:t>
            </a:fld>
            <a:endParaRPr lang="nl-NL"/>
          </a:p>
        </p:txBody>
      </p:sp>
    </p:spTree>
    <p:extLst>
      <p:ext uri="{BB962C8B-B14F-4D97-AF65-F5344CB8AC3E}">
        <p14:creationId xmlns:p14="http://schemas.microsoft.com/office/powerpoint/2010/main" val="281969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18-02-2020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290500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18-02-2020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20474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18-02-2020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36440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18-02-2020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325230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18-02-2020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40250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5E37A4-9033-7F45-BA9D-245505BB0C59}" type="datetimeFigureOut">
              <a:rPr lang="nl-NL" smtClean="0"/>
              <a:t>18-02-2020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30250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5E37A4-9033-7F45-BA9D-245505BB0C59}" type="datetimeFigureOut">
              <a:rPr lang="nl-NL" smtClean="0"/>
              <a:t>18-02-2020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209846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705E37A4-9033-7F45-BA9D-245505BB0C59}" type="datetimeFigureOut">
              <a:rPr lang="nl-NL" smtClean="0"/>
              <a:t>18-02-2020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406167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5E37A4-9033-7F45-BA9D-245505BB0C59}" type="datetimeFigureOut">
              <a:rPr lang="nl-NL" smtClean="0"/>
              <a:t>18-02-2020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9716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05E37A4-9033-7F45-BA9D-245505BB0C59}" type="datetimeFigureOut">
              <a:rPr lang="nl-NL" smtClean="0"/>
              <a:t>18-02-2020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2483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05E37A4-9033-7F45-BA9D-245505BB0C59}" type="datetimeFigureOut">
              <a:rPr lang="nl-NL" smtClean="0"/>
              <a:t>18-02-2020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58400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37A4-9033-7F45-BA9D-245505BB0C59}" type="datetimeFigureOut">
              <a:rPr lang="nl-NL" smtClean="0"/>
              <a:t>18-02-2020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A4E66-5DA2-B04E-B332-5678E15A12EE}" type="slidenum">
              <a:rPr lang="nl-NL" smtClean="0"/>
              <a:t>‹nr.›</a:t>
            </a:fld>
            <a:endParaRPr lang="nl-NL"/>
          </a:p>
        </p:txBody>
      </p:sp>
    </p:spTree>
    <p:extLst>
      <p:ext uri="{BB962C8B-B14F-4D97-AF65-F5344CB8AC3E}">
        <p14:creationId xmlns:p14="http://schemas.microsoft.com/office/powerpoint/2010/main" val="228688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772254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time_continue=201&amp;v=n_kSW2Mh7p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v6WMXd8Zqm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2&amp;v=GLeDdzGUTq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61pWzvQMs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hyperlink" Target="http://www.historien.nl/chaplin-en-hitler-in-5-overeenkomsten/"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IJOuoyoMhj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unst-modernisme.blogspot.nl/p/suprematisme-enconstructivisme.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youtube.com/watch?time_continue=10&amp;v=XbnNQNNvQ5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quotenet.nl/Nieuws/Hoe-Donald-Trump-ons-liet-kennismaken-met-een-nieuwe-vorm-van-AI-propaganda-19187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zXFSBlQOe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youtube.com/watch?v=JOr_CPpx9o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WiDciPuSW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DLEE2UL_N7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0QAjpeosg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62837"/>
            <a:ext cx="7772400" cy="3237613"/>
          </a:xfrm>
        </p:spPr>
        <p:txBody>
          <a:bodyPr>
            <a:normAutofit fontScale="90000"/>
          </a:bodyPr>
          <a:lstStyle/>
          <a:p>
            <a:r>
              <a:rPr lang="nl-NL" b="1" dirty="0">
                <a:solidFill>
                  <a:srgbClr val="FFFFFF"/>
                </a:solidFill>
              </a:rPr>
              <a:t>Film </a:t>
            </a:r>
            <a:r>
              <a:rPr lang="nl-NL" b="1">
                <a:solidFill>
                  <a:srgbClr val="FFFFFF"/>
                </a:solidFill>
              </a:rPr>
              <a:t>in de cultuur </a:t>
            </a:r>
            <a:r>
              <a:rPr lang="nl-NL" b="1" dirty="0">
                <a:solidFill>
                  <a:srgbClr val="FFFFFF"/>
                </a:solidFill>
              </a:rPr>
              <a:t>van het moderne </a:t>
            </a:r>
            <a:br>
              <a:rPr lang="nl-NL" dirty="0"/>
            </a:br>
            <a:r>
              <a:rPr lang="nl-NL" i="1" dirty="0"/>
              <a:t>Rusland, Duitsland en Amerika</a:t>
            </a:r>
            <a:br>
              <a:rPr lang="nl-NL" dirty="0"/>
            </a:br>
            <a:r>
              <a:rPr lang="nl-NL" dirty="0"/>
              <a:t>KUNST EN MACHT</a:t>
            </a:r>
            <a:br>
              <a:rPr lang="nl-NL" dirty="0"/>
            </a:br>
            <a:endParaRPr lang="nl-NL" dirty="0"/>
          </a:p>
        </p:txBody>
      </p:sp>
      <p:pic>
        <p:nvPicPr>
          <p:cNvPr id="4" name="irc_mi" descr="http://www.doctormacro.com/Images/Chaplin,%20Charlie/Annex/Annex%20-%20Chaplin,%20Charlie%20%28Modern%20Times%29_04.jpg"/>
          <p:cNvPicPr/>
          <p:nvPr/>
        </p:nvPicPr>
        <p:blipFill>
          <a:blip r:embed="rId2">
            <a:extLst>
              <a:ext uri="{28A0092B-C50C-407E-A947-70E740481C1C}">
                <a14:useLocalDpi xmlns:a14="http://schemas.microsoft.com/office/drawing/2010/main" val="0"/>
              </a:ext>
            </a:extLst>
          </a:blip>
          <a:srcRect/>
          <a:stretch>
            <a:fillRect/>
          </a:stretch>
        </p:blipFill>
        <p:spPr bwMode="auto">
          <a:xfrm>
            <a:off x="6347379" y="4627963"/>
            <a:ext cx="2796621" cy="1839507"/>
          </a:xfrm>
          <a:prstGeom prst="rect">
            <a:avLst/>
          </a:prstGeom>
          <a:noFill/>
          <a:ln>
            <a:noFill/>
          </a:ln>
        </p:spPr>
      </p:pic>
      <p:pic>
        <p:nvPicPr>
          <p:cNvPr id="5" name="Afbeelding 4" descr="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7964"/>
            <a:ext cx="3333335" cy="1839507"/>
          </a:xfrm>
          <a:prstGeom prst="rect">
            <a:avLst/>
          </a:prstGeom>
        </p:spPr>
      </p:pic>
      <p:pic>
        <p:nvPicPr>
          <p:cNvPr id="6" name="irc_mi" descr="http://www.geschiedenis24.nl/.imaging/stk/geschiedenis/zoom/media/geschiedenis/nieuws/twee/2009/December/42860924/original/42860924.jpeg"/>
          <p:cNvPicPr/>
          <p:nvPr/>
        </p:nvPicPr>
        <p:blipFill>
          <a:blip r:embed="rId4">
            <a:extLst>
              <a:ext uri="{28A0092B-C50C-407E-A947-70E740481C1C}">
                <a14:useLocalDpi xmlns:a14="http://schemas.microsoft.com/office/drawing/2010/main" val="0"/>
              </a:ext>
            </a:extLst>
          </a:blip>
          <a:srcRect/>
          <a:stretch>
            <a:fillRect/>
          </a:stretch>
        </p:blipFill>
        <p:spPr bwMode="auto">
          <a:xfrm>
            <a:off x="3532785" y="4627964"/>
            <a:ext cx="2662582" cy="1839506"/>
          </a:xfrm>
          <a:prstGeom prst="rect">
            <a:avLst/>
          </a:prstGeom>
          <a:noFill/>
          <a:ln>
            <a:noFill/>
          </a:ln>
        </p:spPr>
      </p:pic>
    </p:spTree>
    <p:extLst>
      <p:ext uri="{BB962C8B-B14F-4D97-AF65-F5344CB8AC3E}">
        <p14:creationId xmlns:p14="http://schemas.microsoft.com/office/powerpoint/2010/main" val="263584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2252" y="1283933"/>
            <a:ext cx="4684962" cy="5464824"/>
          </a:xfrm>
        </p:spPr>
        <p:txBody>
          <a:bodyPr>
            <a:normAutofit lnSpcReduction="10000"/>
          </a:bodyPr>
          <a:lstStyle/>
          <a:p>
            <a:pPr marL="0" indent="0">
              <a:buNone/>
            </a:pPr>
            <a:r>
              <a:rPr lang="nl-NL" sz="1600" b="1" dirty="0"/>
              <a:t>THRIUMF DES WILLENS</a:t>
            </a:r>
          </a:p>
          <a:p>
            <a:pPr marL="0" indent="0">
              <a:buNone/>
            </a:pPr>
            <a:r>
              <a:rPr lang="nl-NL" sz="1600" dirty="0"/>
              <a:t>Film die de strak geregisseerde partijdag van 1934 in Neurenberg heeft gelegd: </a:t>
            </a:r>
            <a:r>
              <a:rPr lang="nl-NL" sz="1600" b="1" dirty="0"/>
              <a:t>propagandamiddel</a:t>
            </a:r>
            <a:r>
              <a:rPr lang="nl-NL" sz="1600" dirty="0"/>
              <a:t> voor de Nazi’s. Doel: imponeren van de massa. Wordt de beste propagandafilm ooit genoemd, maar volgens </a:t>
            </a:r>
            <a:r>
              <a:rPr lang="nl-NL" sz="1600" dirty="0" err="1"/>
              <a:t>Riefenstahl</a:t>
            </a:r>
            <a:r>
              <a:rPr lang="nl-NL" sz="1600" dirty="0"/>
              <a:t> was het gewoon een documentaire.</a:t>
            </a:r>
          </a:p>
          <a:p>
            <a:pPr marL="0" indent="0">
              <a:buNone/>
            </a:pPr>
            <a:endParaRPr lang="nl-NL" sz="1600" u="sng" dirty="0"/>
          </a:p>
          <a:p>
            <a:pPr marL="0" indent="0">
              <a:buNone/>
            </a:pPr>
            <a:r>
              <a:rPr lang="nl-NL" sz="1600" dirty="0" err="1"/>
              <a:t>Leni</a:t>
            </a:r>
            <a:r>
              <a:rPr lang="nl-NL" sz="1600" dirty="0"/>
              <a:t> </a:t>
            </a:r>
            <a:r>
              <a:rPr lang="nl-NL" sz="1600" dirty="0" err="1"/>
              <a:t>Riefenstahl</a:t>
            </a:r>
            <a:r>
              <a:rPr lang="nl-NL" sz="1600" dirty="0"/>
              <a:t> experimenteerde met volstrekt </a:t>
            </a:r>
            <a:r>
              <a:rPr lang="nl-NL" sz="1600" b="1" dirty="0"/>
              <a:t>nieuwe filmtechnieken</a:t>
            </a:r>
            <a:r>
              <a:rPr lang="nl-NL" sz="1600" dirty="0"/>
              <a:t>, ze werd bij het maken van deze film sterk beïnvloedt door </a:t>
            </a:r>
            <a:r>
              <a:rPr lang="nl-NL" sz="1600" i="1" dirty="0"/>
              <a:t>Pantserkruiser </a:t>
            </a:r>
            <a:r>
              <a:rPr lang="nl-NL" sz="1600" i="1" dirty="0" err="1"/>
              <a:t>Potjomkin</a:t>
            </a:r>
            <a:r>
              <a:rPr lang="nl-NL" sz="1600" i="1" dirty="0"/>
              <a:t>. </a:t>
            </a:r>
            <a:endParaRPr lang="nl-NL" sz="1600" dirty="0"/>
          </a:p>
          <a:p>
            <a:pPr lvl="1">
              <a:buFontTx/>
              <a:buChar char="-"/>
            </a:pPr>
            <a:r>
              <a:rPr lang="nl-NL" sz="1600" dirty="0"/>
              <a:t>Opnames van 30 camera’s worden gebruikt voor montage</a:t>
            </a:r>
          </a:p>
          <a:p>
            <a:pPr lvl="1">
              <a:buFontTx/>
              <a:buChar char="-"/>
            </a:pPr>
            <a:r>
              <a:rPr lang="nl-NL" sz="1600" dirty="0"/>
              <a:t>Vaste camera’s en bewegende camera’s (op auto’s en in liften)</a:t>
            </a:r>
          </a:p>
          <a:p>
            <a:pPr lvl="1">
              <a:buFontTx/>
              <a:buChar char="-"/>
            </a:pPr>
            <a:r>
              <a:rPr lang="nl-NL" sz="1600" dirty="0"/>
              <a:t>Ze gebruikte enorme telelenzen</a:t>
            </a:r>
          </a:p>
          <a:p>
            <a:pPr lvl="1">
              <a:buFontTx/>
              <a:buChar char="-"/>
            </a:pPr>
            <a:r>
              <a:rPr lang="nl-NL" sz="1600" dirty="0"/>
              <a:t>Voor die tijd snelle montage</a:t>
            </a:r>
          </a:p>
          <a:p>
            <a:pPr marL="457200" lvl="1" indent="0">
              <a:buNone/>
            </a:pPr>
            <a:endParaRPr lang="nl-NL" sz="1600" dirty="0"/>
          </a:p>
          <a:p>
            <a:pPr marL="0" lvl="1" indent="0">
              <a:buNone/>
            </a:pPr>
            <a:r>
              <a:rPr lang="pt-BR" sz="1600" b="1" dirty="0">
                <a:solidFill>
                  <a:srgbClr val="FF0000"/>
                </a:solidFill>
                <a:hlinkClick r:id="rId3"/>
              </a:rPr>
              <a:t>https://vimeo.com/77225416</a:t>
            </a:r>
            <a:endParaRPr lang="nl-NL" sz="1600" b="1" dirty="0">
              <a:solidFill>
                <a:srgbClr val="FF0000"/>
              </a:solidFill>
            </a:endParaRPr>
          </a:p>
          <a:p>
            <a:pPr marL="0" indent="0">
              <a:buNone/>
            </a:pPr>
            <a:endParaRPr lang="nl-NL" sz="1600" b="1" dirty="0">
              <a:solidFill>
                <a:srgbClr val="FF0000"/>
              </a:solidFill>
            </a:endParaRPr>
          </a:p>
          <a:p>
            <a:pPr marL="0" indent="0">
              <a:buNone/>
            </a:pPr>
            <a:r>
              <a:rPr lang="nl-NL" sz="1600" b="1" dirty="0">
                <a:solidFill>
                  <a:srgbClr val="FF0000"/>
                </a:solidFill>
              </a:rPr>
              <a:t>Hoe zorgt </a:t>
            </a:r>
            <a:r>
              <a:rPr lang="nl-NL" sz="1600" b="1" dirty="0" err="1">
                <a:solidFill>
                  <a:srgbClr val="FF0000"/>
                </a:solidFill>
              </a:rPr>
              <a:t>Riefenstahl</a:t>
            </a:r>
            <a:r>
              <a:rPr lang="nl-NL" sz="1600" b="1" dirty="0">
                <a:solidFill>
                  <a:srgbClr val="FF0000"/>
                </a:solidFill>
              </a:rPr>
              <a:t> in dit fragment dat de massa geïmponeerd wordt?</a:t>
            </a:r>
            <a:endParaRPr lang="nl-NL" sz="1600" dirty="0"/>
          </a:p>
          <a:p>
            <a:pPr marL="0" indent="0">
              <a:buNone/>
            </a:pPr>
            <a:endParaRPr lang="nl-NL" sz="1400" dirty="0"/>
          </a:p>
          <a:p>
            <a:endParaRPr lang="nl-NL" sz="1600" dirty="0"/>
          </a:p>
          <a:p>
            <a:endParaRPr lang="nl-NL" sz="2000" dirty="0"/>
          </a:p>
          <a:p>
            <a:endParaRPr lang="nl-NL" dirty="0"/>
          </a:p>
          <a:p>
            <a:endParaRPr lang="nl-NL" dirty="0"/>
          </a:p>
          <a:p>
            <a:endParaRPr lang="nl-NL" dirty="0"/>
          </a:p>
          <a:p>
            <a:endParaRPr lang="nl-NL" dirty="0"/>
          </a:p>
        </p:txBody>
      </p:sp>
      <p:sp>
        <p:nvSpPr>
          <p:cNvPr id="7" name="Titel 7"/>
          <p:cNvSpPr txBox="1">
            <a:spLocks/>
          </p:cNvSpPr>
          <p:nvPr/>
        </p:nvSpPr>
        <p:spPr>
          <a:xfrm>
            <a:off x="381214" y="1409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DUITSLAND</a:t>
            </a:r>
            <a:br>
              <a:rPr lang="nl-NL" b="1" dirty="0">
                <a:solidFill>
                  <a:schemeClr val="accent3">
                    <a:lumMod val="50000"/>
                  </a:schemeClr>
                </a:solidFill>
              </a:rPr>
            </a:br>
            <a:r>
              <a:rPr lang="nl-NL" b="1" dirty="0" err="1">
                <a:solidFill>
                  <a:schemeClr val="accent3">
                    <a:lumMod val="50000"/>
                  </a:schemeClr>
                </a:solidFill>
              </a:rPr>
              <a:t>Riefenstahl</a:t>
            </a:r>
            <a:endParaRPr lang="nl-NL" b="1" dirty="0">
              <a:solidFill>
                <a:schemeClr val="accent3">
                  <a:lumMod val="50000"/>
                </a:schemeClr>
              </a:solidFill>
            </a:endParaRPr>
          </a:p>
          <a:p>
            <a:endParaRPr lang="nl-NL" sz="1800" b="1" dirty="0">
              <a:solidFill>
                <a:schemeClr val="accent3">
                  <a:lumMod val="50000"/>
                </a:schemeClr>
              </a:solidFill>
            </a:endParaRPr>
          </a:p>
        </p:txBody>
      </p:sp>
      <p:pic>
        <p:nvPicPr>
          <p:cNvPr id="2" name="Afbeelding 1" descr="Triumph-des-Willens_poster-Leni4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071" y="1556749"/>
            <a:ext cx="3427780" cy="4936003"/>
          </a:xfrm>
          <a:prstGeom prst="rect">
            <a:avLst/>
          </a:prstGeom>
        </p:spPr>
      </p:pic>
    </p:spTree>
    <p:extLst>
      <p:ext uri="{BB962C8B-B14F-4D97-AF65-F5344CB8AC3E}">
        <p14:creationId xmlns:p14="http://schemas.microsoft.com/office/powerpoint/2010/main" val="388040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2251" y="1185301"/>
            <a:ext cx="8780145" cy="4525963"/>
          </a:xfrm>
        </p:spPr>
        <p:txBody>
          <a:bodyPr>
            <a:normAutofit/>
          </a:bodyPr>
          <a:lstStyle/>
          <a:p>
            <a:pPr marL="0" indent="0">
              <a:buNone/>
            </a:pPr>
            <a:r>
              <a:rPr lang="nl-NL" sz="1600" b="1" dirty="0"/>
              <a:t>IMPONEREN</a:t>
            </a:r>
          </a:p>
          <a:p>
            <a:pPr marL="0" indent="0">
              <a:buNone/>
            </a:pPr>
            <a:r>
              <a:rPr lang="nl-NL" sz="1600" dirty="0" err="1"/>
              <a:t>Riefenstahl</a:t>
            </a:r>
            <a:r>
              <a:rPr lang="nl-NL" sz="1600" dirty="0"/>
              <a:t> probeerde met haar film te bereiken de mensen ervan te overtuigen dat de partij erg geliefd was bij de mensen, en dat als je nu nog steeds geen lid was dit toch wel hoog tijd werd, anders hoorde je er echt niet bij. Ook probeert Hitler als een krachtige leider zonder zwaktes in beeld te laten komen. Dit door gebruik te maken van verschillende aspecten:</a:t>
            </a:r>
          </a:p>
          <a:p>
            <a:pPr marL="0" indent="0">
              <a:buNone/>
            </a:pPr>
            <a:r>
              <a:rPr lang="nl-NL" sz="1600" b="1" dirty="0">
                <a:solidFill>
                  <a:srgbClr val="FF0000"/>
                </a:solidFill>
              </a:rPr>
              <a:t>Welke aspecten zie je in onderstaand fragment (toespraak Hitler)?</a:t>
            </a:r>
          </a:p>
          <a:p>
            <a:pPr marL="0" indent="0">
              <a:buNone/>
            </a:pPr>
            <a:r>
              <a:rPr lang="nl-NL" sz="1600" b="1" dirty="0">
                <a:solidFill>
                  <a:srgbClr val="FF0000"/>
                </a:solidFill>
                <a:hlinkClick r:id="rId3"/>
              </a:rPr>
              <a:t>https://www.youtube.com/watch?time_continue=201&amp;v=n_kSW2Mh7p0</a:t>
            </a:r>
            <a:endParaRPr lang="nl-NL" sz="1600" b="1" dirty="0">
              <a:solidFill>
                <a:srgbClr val="FF0000"/>
              </a:solidFill>
            </a:endParaRPr>
          </a:p>
          <a:p>
            <a:endParaRPr lang="nl-NL" sz="2000" dirty="0"/>
          </a:p>
          <a:p>
            <a:endParaRPr lang="nl-NL" dirty="0"/>
          </a:p>
          <a:p>
            <a:endParaRPr lang="nl-NL" dirty="0"/>
          </a:p>
          <a:p>
            <a:endParaRPr lang="nl-NL" dirty="0"/>
          </a:p>
          <a:p>
            <a:endParaRPr lang="nl-NL" dirty="0"/>
          </a:p>
        </p:txBody>
      </p:sp>
      <p:pic>
        <p:nvPicPr>
          <p:cNvPr id="5" name="Afbeelding 4"/>
          <p:cNvPicPr>
            <a:picLocks noChangeAspect="1"/>
          </p:cNvPicPr>
          <p:nvPr/>
        </p:nvPicPr>
        <p:blipFill>
          <a:blip r:embed="rId4"/>
          <a:stretch>
            <a:fillRect/>
          </a:stretch>
        </p:blipFill>
        <p:spPr>
          <a:xfrm>
            <a:off x="1401436" y="3762710"/>
            <a:ext cx="3740818" cy="2481889"/>
          </a:xfrm>
          <a:prstGeom prst="rect">
            <a:avLst/>
          </a:prstGeom>
        </p:spPr>
      </p:pic>
      <p:pic>
        <p:nvPicPr>
          <p:cNvPr id="6" name="irc_mi" descr="http://cdn.counter-currents.com/wp-content/uploads/2013/04/nuremberg_21.jpg"/>
          <p:cNvPicPr/>
          <p:nvPr/>
        </p:nvPicPr>
        <p:blipFill>
          <a:blip r:embed="rId5">
            <a:extLst>
              <a:ext uri="{28A0092B-C50C-407E-A947-70E740481C1C}">
                <a14:useLocalDpi xmlns:a14="http://schemas.microsoft.com/office/drawing/2010/main" val="0"/>
              </a:ext>
            </a:extLst>
          </a:blip>
          <a:srcRect/>
          <a:stretch>
            <a:fillRect/>
          </a:stretch>
        </p:blipFill>
        <p:spPr bwMode="auto">
          <a:xfrm>
            <a:off x="5368803" y="3762710"/>
            <a:ext cx="2558065" cy="2481889"/>
          </a:xfrm>
          <a:prstGeom prst="rect">
            <a:avLst/>
          </a:prstGeom>
          <a:noFill/>
          <a:ln>
            <a:noFill/>
          </a:ln>
        </p:spPr>
      </p:pic>
      <p:sp>
        <p:nvSpPr>
          <p:cNvPr id="7" name="Titel 7"/>
          <p:cNvSpPr txBox="1">
            <a:spLocks/>
          </p:cNvSpPr>
          <p:nvPr/>
        </p:nvSpPr>
        <p:spPr>
          <a:xfrm>
            <a:off x="381214" y="1409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DUITSLAND</a:t>
            </a:r>
            <a:br>
              <a:rPr lang="nl-NL" b="1" dirty="0">
                <a:solidFill>
                  <a:schemeClr val="accent3">
                    <a:lumMod val="50000"/>
                  </a:schemeClr>
                </a:solidFill>
              </a:rPr>
            </a:br>
            <a:r>
              <a:rPr lang="nl-NL" b="1" dirty="0" err="1">
                <a:solidFill>
                  <a:schemeClr val="accent3">
                    <a:lumMod val="50000"/>
                  </a:schemeClr>
                </a:solidFill>
              </a:rPr>
              <a:t>Riefenstahl</a:t>
            </a:r>
            <a:endParaRPr lang="nl-NL" b="1" dirty="0">
              <a:solidFill>
                <a:schemeClr val="accent3">
                  <a:lumMod val="50000"/>
                </a:schemeClr>
              </a:solidFill>
            </a:endParaRPr>
          </a:p>
          <a:p>
            <a:endParaRPr lang="nl-NL" sz="1800" b="1" dirty="0">
              <a:solidFill>
                <a:schemeClr val="accent3">
                  <a:lumMod val="50000"/>
                </a:schemeClr>
              </a:solidFill>
            </a:endParaRPr>
          </a:p>
        </p:txBody>
      </p:sp>
    </p:spTree>
    <p:extLst>
      <p:ext uri="{BB962C8B-B14F-4D97-AF65-F5344CB8AC3E}">
        <p14:creationId xmlns:p14="http://schemas.microsoft.com/office/powerpoint/2010/main" val="35052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150783" y="1340134"/>
            <a:ext cx="4993217" cy="4808572"/>
          </a:xfrm>
        </p:spPr>
        <p:txBody>
          <a:bodyPr>
            <a:normAutofit fontScale="85000" lnSpcReduction="20000"/>
          </a:bodyPr>
          <a:lstStyle/>
          <a:p>
            <a:pPr marL="0" indent="0">
              <a:buNone/>
            </a:pPr>
            <a:r>
              <a:rPr lang="nl-NL" sz="2000" b="1" dirty="0"/>
              <a:t>TRIUMPF DES WILLENS</a:t>
            </a:r>
          </a:p>
          <a:p>
            <a:pPr marL="0" indent="0">
              <a:buNone/>
            </a:pPr>
            <a:endParaRPr lang="nl-NL" sz="2000" dirty="0">
              <a:hlinkClick r:id="rId2"/>
            </a:endParaRPr>
          </a:p>
          <a:p>
            <a:pPr marL="0" indent="0">
              <a:buNone/>
            </a:pPr>
            <a:r>
              <a:rPr lang="nl-NL" sz="2000" dirty="0">
                <a:hlinkClick r:id="rId2"/>
              </a:rPr>
              <a:t>http://www.youtube.com/watch?v=v6WMXd8ZqmM</a:t>
            </a:r>
            <a:endParaRPr lang="nl-NL" sz="2000" dirty="0"/>
          </a:p>
          <a:p>
            <a:endParaRPr lang="nl-NL" sz="2000" dirty="0"/>
          </a:p>
          <a:p>
            <a:pPr marL="0" indent="0">
              <a:buNone/>
            </a:pPr>
            <a:r>
              <a:rPr lang="nl-NL" sz="2000" b="1" dirty="0"/>
              <a:t>Kijkopdracht:  </a:t>
            </a:r>
            <a:r>
              <a:rPr lang="nl-NL" sz="2000" b="1" dirty="0">
                <a:solidFill>
                  <a:srgbClr val="FF0000"/>
                </a:solidFill>
              </a:rPr>
              <a:t>bekijk een deel van de film en noteer welke van onderstaande aspecten van 1 t/m 6 zichtbaar zijn in het fragment.</a:t>
            </a:r>
          </a:p>
          <a:p>
            <a:endParaRPr lang="nl-NL" sz="2000" dirty="0"/>
          </a:p>
          <a:p>
            <a:pPr marL="0" indent="0">
              <a:buNone/>
            </a:pPr>
            <a:r>
              <a:rPr lang="nl-NL" sz="2000" b="1" dirty="0"/>
              <a:t>VORMGEVING – CAMERAVOERING (FILMSPECIFIEK)</a:t>
            </a:r>
            <a:endParaRPr lang="nl-NL" sz="2000" dirty="0"/>
          </a:p>
          <a:p>
            <a:pPr marL="0" indent="0">
              <a:buNone/>
            </a:pPr>
            <a:r>
              <a:rPr lang="nl-NL" sz="2000" dirty="0"/>
              <a:t>1. Camerastandpunt: neutraal, kikker- of vogelperspectief?</a:t>
            </a:r>
          </a:p>
          <a:p>
            <a:pPr marL="0" indent="0">
              <a:buNone/>
            </a:pPr>
            <a:r>
              <a:rPr lang="nl-NL" sz="2000" dirty="0"/>
              <a:t>2. Camerabeweging: horizontaal, verticaal of draaiend?</a:t>
            </a:r>
          </a:p>
          <a:p>
            <a:pPr marL="0" indent="0">
              <a:buNone/>
            </a:pPr>
            <a:r>
              <a:rPr lang="nl-NL" sz="2000" dirty="0"/>
              <a:t>3. Camera-afstand: long shot, medium shot of close-up?</a:t>
            </a:r>
          </a:p>
          <a:p>
            <a:pPr marL="0" indent="0">
              <a:buNone/>
            </a:pPr>
            <a:r>
              <a:rPr lang="nl-NL" sz="2000" dirty="0"/>
              <a:t>4. Cameraperspectief: objectief of subjectief?</a:t>
            </a:r>
          </a:p>
          <a:p>
            <a:pPr marL="0" indent="0">
              <a:buNone/>
            </a:pPr>
            <a:r>
              <a:rPr lang="nl-NL" sz="2000" dirty="0"/>
              <a:t>5. Scherpstelling: hoe wordt er gebruik gemaakt van scherptediepte?</a:t>
            </a:r>
          </a:p>
          <a:p>
            <a:pPr marL="0" indent="0">
              <a:buNone/>
            </a:pPr>
            <a:r>
              <a:rPr lang="nl-NL" sz="2000" dirty="0"/>
              <a:t>6. Zwart-wit/kleur: is de film in kleur of zwart-wit? </a:t>
            </a:r>
          </a:p>
          <a:p>
            <a:pPr marL="0" indent="0">
              <a:buNone/>
            </a:pPr>
            <a:endParaRPr lang="nl-NL" sz="2000" dirty="0"/>
          </a:p>
          <a:p>
            <a:endParaRPr lang="nl-NL" dirty="0"/>
          </a:p>
        </p:txBody>
      </p:sp>
      <p:sp>
        <p:nvSpPr>
          <p:cNvPr id="5"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DUITSLAND</a:t>
            </a:r>
            <a:br>
              <a:rPr lang="nl-NL" b="1" dirty="0">
                <a:solidFill>
                  <a:schemeClr val="accent3">
                    <a:lumMod val="50000"/>
                  </a:schemeClr>
                </a:solidFill>
              </a:rPr>
            </a:br>
            <a:r>
              <a:rPr lang="nl-NL" b="1" dirty="0" err="1">
                <a:solidFill>
                  <a:schemeClr val="accent3">
                    <a:lumMod val="50000"/>
                  </a:schemeClr>
                </a:solidFill>
              </a:rPr>
              <a:t>Riefenstahl</a:t>
            </a:r>
            <a:endParaRPr lang="nl-NL" b="1" dirty="0">
              <a:solidFill>
                <a:schemeClr val="accent3">
                  <a:lumMod val="50000"/>
                </a:schemeClr>
              </a:solidFill>
            </a:endParaRPr>
          </a:p>
          <a:p>
            <a:endParaRPr lang="nl-NL" sz="1800" b="1" dirty="0">
              <a:solidFill>
                <a:schemeClr val="accent3">
                  <a:lumMod val="50000"/>
                </a:schemeClr>
              </a:solidFill>
            </a:endParaRPr>
          </a:p>
        </p:txBody>
      </p:sp>
      <p:pic>
        <p:nvPicPr>
          <p:cNvPr id="6" name="Afbeelding 5" descr="Schermafbeelding 2017-12-17 om 22.53.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17" y="4148666"/>
            <a:ext cx="3702707" cy="2083149"/>
          </a:xfrm>
          <a:prstGeom prst="rect">
            <a:avLst/>
          </a:prstGeom>
        </p:spPr>
      </p:pic>
      <p:pic>
        <p:nvPicPr>
          <p:cNvPr id="7" name="Afbeelding 6" descr="Schermafbeelding 2017-12-17 om 22.59.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58" y="430033"/>
            <a:ext cx="2445120" cy="3500967"/>
          </a:xfrm>
          <a:prstGeom prst="rect">
            <a:avLst/>
          </a:prstGeom>
        </p:spPr>
      </p:pic>
    </p:spTree>
    <p:extLst>
      <p:ext uri="{BB962C8B-B14F-4D97-AF65-F5344CB8AC3E}">
        <p14:creationId xmlns:p14="http://schemas.microsoft.com/office/powerpoint/2010/main" val="367633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33168" y="1968293"/>
            <a:ext cx="4870225" cy="4514729"/>
          </a:xfrm>
        </p:spPr>
        <p:txBody>
          <a:bodyPr>
            <a:normAutofit fontScale="92500" lnSpcReduction="10000"/>
          </a:bodyPr>
          <a:lstStyle/>
          <a:p>
            <a:pPr marL="0" indent="0">
              <a:buNone/>
            </a:pPr>
            <a:r>
              <a:rPr lang="nl-NL" sz="2900" b="1" dirty="0"/>
              <a:t>MODERN TIMES 1936</a:t>
            </a:r>
          </a:p>
          <a:p>
            <a:pPr marL="0" indent="0">
              <a:buNone/>
            </a:pPr>
            <a:r>
              <a:rPr lang="nl-NL" sz="2100" dirty="0"/>
              <a:t>Stomme film met een kritische blik van </a:t>
            </a:r>
            <a:r>
              <a:rPr lang="nl-NL" sz="2100" dirty="0" err="1"/>
              <a:t>Carlie</a:t>
            </a:r>
            <a:r>
              <a:rPr lang="nl-NL" sz="2100" dirty="0"/>
              <a:t> </a:t>
            </a:r>
            <a:r>
              <a:rPr lang="nl-NL" sz="2100" dirty="0" err="1"/>
              <a:t>Chaplin</a:t>
            </a:r>
            <a:r>
              <a:rPr lang="nl-NL" sz="2100" dirty="0"/>
              <a:t> (de schrijver, regisseur, acteur) op de industrialisatie. Het is een satirische, maar realistische blik op de moderne wereld waarin mensen steeds meer in dienst staan van machines en waarin de aandacht voor de individuele mens ver te zoeken is. </a:t>
            </a:r>
          </a:p>
          <a:p>
            <a:pPr marL="0" indent="0">
              <a:buNone/>
            </a:pPr>
            <a:endParaRPr lang="nl-NL" sz="2100" dirty="0">
              <a:hlinkClick r:id="rId3"/>
            </a:endParaRPr>
          </a:p>
          <a:p>
            <a:pPr marL="0" indent="0">
              <a:buNone/>
            </a:pPr>
            <a:r>
              <a:rPr lang="nl-NL" sz="2100" dirty="0">
                <a:hlinkClick r:id="rId3"/>
              </a:rPr>
              <a:t>https://www.youtube.com/watch?time_continue=2&amp;v=GLeDdzGUTq0</a:t>
            </a:r>
            <a:endParaRPr lang="nl-NL" sz="2100" dirty="0"/>
          </a:p>
          <a:p>
            <a:pPr marL="0" indent="0">
              <a:buNone/>
            </a:pPr>
            <a:endParaRPr lang="nl-NL" sz="2100" dirty="0"/>
          </a:p>
          <a:p>
            <a:pPr marL="0" indent="0">
              <a:buNone/>
            </a:pPr>
            <a:r>
              <a:rPr lang="nl-NL" sz="2100" dirty="0">
                <a:solidFill>
                  <a:srgbClr val="FF0000"/>
                </a:solidFill>
              </a:rPr>
              <a:t>Noem 1 element op het fragment waaruit je de kritiek op de industrialisatie kunt opmaken?</a:t>
            </a:r>
            <a:r>
              <a:rPr lang="nl-NL" sz="2100" dirty="0"/>
              <a:t> </a:t>
            </a:r>
          </a:p>
        </p:txBody>
      </p:sp>
      <p:sp>
        <p:nvSpPr>
          <p:cNvPr id="6"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AMERIKA</a:t>
            </a:r>
          </a:p>
          <a:p>
            <a:r>
              <a:rPr lang="nl-NL" b="1" dirty="0">
                <a:solidFill>
                  <a:schemeClr val="accent3">
                    <a:lumMod val="50000"/>
                  </a:schemeClr>
                </a:solidFill>
              </a:rPr>
              <a:t>Charley </a:t>
            </a:r>
            <a:r>
              <a:rPr lang="nl-NL" b="1" dirty="0" err="1">
                <a:solidFill>
                  <a:schemeClr val="accent3">
                    <a:lumMod val="50000"/>
                  </a:schemeClr>
                </a:solidFill>
              </a:rPr>
              <a:t>Chaplin</a:t>
            </a:r>
            <a:endParaRPr lang="nl-NL" b="1" dirty="0">
              <a:solidFill>
                <a:schemeClr val="accent3">
                  <a:lumMod val="50000"/>
                </a:schemeClr>
              </a:solidFill>
            </a:endParaRPr>
          </a:p>
          <a:p>
            <a:endParaRPr lang="nl-NL" sz="1800" b="1" dirty="0">
              <a:solidFill>
                <a:schemeClr val="accent3">
                  <a:lumMod val="50000"/>
                </a:schemeClr>
              </a:solidFill>
            </a:endParaRPr>
          </a:p>
        </p:txBody>
      </p:sp>
      <p:pic>
        <p:nvPicPr>
          <p:cNvPr id="2" name="Afbeelding 1" descr="1550.3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14" y="1319033"/>
            <a:ext cx="3398898" cy="5053028"/>
          </a:xfrm>
          <a:prstGeom prst="rect">
            <a:avLst/>
          </a:prstGeom>
        </p:spPr>
      </p:pic>
    </p:spTree>
    <p:extLst>
      <p:ext uri="{BB962C8B-B14F-4D97-AF65-F5344CB8AC3E}">
        <p14:creationId xmlns:p14="http://schemas.microsoft.com/office/powerpoint/2010/main" val="189487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1214" y="1231916"/>
            <a:ext cx="8113937" cy="5467334"/>
          </a:xfrm>
        </p:spPr>
        <p:txBody>
          <a:bodyPr>
            <a:normAutofit/>
          </a:bodyPr>
          <a:lstStyle/>
          <a:p>
            <a:pPr marL="0" indent="0">
              <a:buNone/>
            </a:pPr>
            <a:r>
              <a:rPr lang="nl-NL" sz="1600" b="1" dirty="0"/>
              <a:t>THE GREAT DICTATOR 1940</a:t>
            </a:r>
          </a:p>
          <a:p>
            <a:pPr marL="0" indent="0">
              <a:buNone/>
            </a:pPr>
            <a:r>
              <a:rPr lang="nl-NL" sz="1600" dirty="0" err="1"/>
              <a:t>Charlie</a:t>
            </a:r>
            <a:r>
              <a:rPr lang="nl-NL" sz="1600" dirty="0"/>
              <a:t> </a:t>
            </a:r>
            <a:r>
              <a:rPr lang="nl-NL" sz="1600" dirty="0" err="1"/>
              <a:t>Chaplin</a:t>
            </a:r>
            <a:r>
              <a:rPr lang="nl-NL" sz="1600" dirty="0"/>
              <a:t> was een ster van de stomme film. Hij verzette zich in eerste instantie tegen de opkomst van de geluidsfilm eind jaren twintig. De speeches van Hitler schreeuwden om een luidruchtige </a:t>
            </a:r>
            <a:r>
              <a:rPr lang="nl-NL" sz="1600" b="1" dirty="0"/>
              <a:t>satire</a:t>
            </a:r>
            <a:r>
              <a:rPr lang="nl-NL" sz="1600" dirty="0"/>
              <a:t>. In 1938 vatte </a:t>
            </a:r>
            <a:r>
              <a:rPr lang="nl-NL" sz="1600" dirty="0" err="1"/>
              <a:t>Chaplin</a:t>
            </a:r>
            <a:r>
              <a:rPr lang="nl-NL" sz="1600" dirty="0"/>
              <a:t> het plan op om ‘The Great Dictator’ te maken. </a:t>
            </a:r>
          </a:p>
          <a:p>
            <a:pPr marL="0" indent="0">
              <a:buNone/>
            </a:pPr>
            <a:endParaRPr lang="nl-NL" sz="1600" dirty="0"/>
          </a:p>
          <a:p>
            <a:pPr marL="0" indent="0">
              <a:buNone/>
            </a:pPr>
            <a:r>
              <a:rPr lang="nl-NL" sz="1600" b="1" dirty="0">
                <a:solidFill>
                  <a:srgbClr val="FF0000"/>
                </a:solidFill>
              </a:rPr>
              <a:t>Wat is Satire? In welk opzicht kun je onderstaand fragment Satirisch noemen?</a:t>
            </a:r>
          </a:p>
          <a:p>
            <a:pPr marL="0" indent="0">
              <a:buNone/>
            </a:pPr>
            <a:endParaRPr lang="nl-NL" sz="1600" b="1" dirty="0">
              <a:solidFill>
                <a:srgbClr val="FF0000"/>
              </a:solidFill>
            </a:endParaRPr>
          </a:p>
          <a:p>
            <a:pPr marL="0" indent="0">
              <a:buNone/>
            </a:pPr>
            <a:r>
              <a:rPr lang="nl-NL" sz="1600" dirty="0">
                <a:hlinkClick r:id="rId3"/>
              </a:rPr>
              <a:t>https://www.youtube.com/watch?v=o61pWzvQMsU</a:t>
            </a:r>
            <a:endParaRPr lang="nl-NL" sz="1600" dirty="0"/>
          </a:p>
          <a:p>
            <a:pPr marL="0" indent="0">
              <a:buNone/>
            </a:pPr>
            <a:endParaRPr lang="nl-NL" sz="1600" dirty="0"/>
          </a:p>
          <a:p>
            <a:pPr marL="0" indent="0">
              <a:buNone/>
            </a:pPr>
            <a:r>
              <a:rPr lang="nl-NL" sz="1600" dirty="0" err="1"/>
              <a:t>Chaplin</a:t>
            </a:r>
            <a:r>
              <a:rPr lang="nl-NL" sz="1600" dirty="0"/>
              <a:t> gaf overigens later aan dat als hij had geweten wat Hitler later allemaal voor vreselijks zou doen, hij nooit deze (komische) film zou hebben gemaakt. </a:t>
            </a:r>
          </a:p>
          <a:p>
            <a:pPr marL="0" indent="0">
              <a:buNone/>
            </a:pPr>
            <a:r>
              <a:rPr lang="nl-NL" sz="1600" dirty="0">
                <a:hlinkClick r:id="rId4"/>
              </a:rPr>
              <a:t>http://www.historien.nl/chaplin-en-hitler-in-5-overeenkomsten/</a:t>
            </a:r>
            <a:endParaRPr lang="nl-NL" sz="1600" dirty="0"/>
          </a:p>
          <a:p>
            <a:pPr marL="0" indent="0">
              <a:buNone/>
            </a:pPr>
            <a:endParaRPr lang="nl-NL" sz="1800" dirty="0"/>
          </a:p>
        </p:txBody>
      </p:sp>
      <p:sp>
        <p:nvSpPr>
          <p:cNvPr id="6"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AMERIKA</a:t>
            </a:r>
          </a:p>
          <a:p>
            <a:r>
              <a:rPr lang="nl-NL" b="1" dirty="0">
                <a:solidFill>
                  <a:schemeClr val="accent3">
                    <a:lumMod val="50000"/>
                  </a:schemeClr>
                </a:solidFill>
              </a:rPr>
              <a:t>Charley </a:t>
            </a:r>
            <a:r>
              <a:rPr lang="nl-NL" b="1" dirty="0" err="1">
                <a:solidFill>
                  <a:schemeClr val="accent3">
                    <a:lumMod val="50000"/>
                  </a:schemeClr>
                </a:solidFill>
              </a:rPr>
              <a:t>Chaplin</a:t>
            </a:r>
            <a:endParaRPr lang="nl-NL" b="1" dirty="0">
              <a:solidFill>
                <a:schemeClr val="accent3">
                  <a:lumMod val="50000"/>
                </a:schemeClr>
              </a:solidFill>
            </a:endParaRPr>
          </a:p>
          <a:p>
            <a:endParaRPr lang="nl-NL" sz="1800" b="1" dirty="0">
              <a:solidFill>
                <a:schemeClr val="accent3">
                  <a:lumMod val="50000"/>
                </a:schemeClr>
              </a:solidFill>
            </a:endParaRPr>
          </a:p>
        </p:txBody>
      </p:sp>
      <p:pic>
        <p:nvPicPr>
          <p:cNvPr id="5" name="irc_mi" descr="http://www.brightlightsfilm.com/68/68_images/68greatdictatorhead.jpg"/>
          <p:cNvPicPr/>
          <p:nvPr/>
        </p:nvPicPr>
        <p:blipFill>
          <a:blip r:embed="rId5">
            <a:extLst>
              <a:ext uri="{28A0092B-C50C-407E-A947-70E740481C1C}">
                <a14:useLocalDpi xmlns:a14="http://schemas.microsoft.com/office/drawing/2010/main" val="0"/>
              </a:ext>
            </a:extLst>
          </a:blip>
          <a:srcRect/>
          <a:stretch>
            <a:fillRect/>
          </a:stretch>
        </p:blipFill>
        <p:spPr bwMode="auto">
          <a:xfrm>
            <a:off x="1097341" y="4980911"/>
            <a:ext cx="2564575" cy="1718339"/>
          </a:xfrm>
          <a:prstGeom prst="rect">
            <a:avLst/>
          </a:prstGeom>
          <a:noFill/>
          <a:ln>
            <a:noFill/>
          </a:ln>
        </p:spPr>
      </p:pic>
      <p:pic>
        <p:nvPicPr>
          <p:cNvPr id="4" name="Afbeelding 3" descr="Charlie-Chapli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3947" y="4980911"/>
            <a:ext cx="3056335" cy="1718339"/>
          </a:xfrm>
          <a:prstGeom prst="rect">
            <a:avLst/>
          </a:prstGeom>
        </p:spPr>
      </p:pic>
    </p:spTree>
    <p:extLst>
      <p:ext uri="{BB962C8B-B14F-4D97-AF65-F5344CB8AC3E}">
        <p14:creationId xmlns:p14="http://schemas.microsoft.com/office/powerpoint/2010/main" val="189744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36238" y="1231916"/>
            <a:ext cx="8274576" cy="5467334"/>
          </a:xfrm>
        </p:spPr>
        <p:txBody>
          <a:bodyPr>
            <a:normAutofit fontScale="70000" lnSpcReduction="20000"/>
          </a:bodyPr>
          <a:lstStyle/>
          <a:p>
            <a:pPr marL="0" indent="0">
              <a:buNone/>
            </a:pPr>
            <a:endParaRPr lang="nl-NL" sz="2900" dirty="0">
              <a:hlinkClick r:id="rId2"/>
            </a:endParaRPr>
          </a:p>
          <a:p>
            <a:pPr marL="0" indent="0">
              <a:buNone/>
            </a:pPr>
            <a:r>
              <a:rPr lang="nl-NL" sz="2900" dirty="0">
                <a:hlinkClick r:id="rId2"/>
              </a:rPr>
              <a:t>http://www.youtube.com/watch?v=IJOuoyoMhj8</a:t>
            </a:r>
            <a:endParaRPr lang="nl-NL" sz="2900" dirty="0"/>
          </a:p>
          <a:p>
            <a:pPr marL="0" indent="0">
              <a:buNone/>
            </a:pPr>
            <a:endParaRPr lang="nl-NL" sz="2900" b="1" dirty="0"/>
          </a:p>
          <a:p>
            <a:pPr marL="0" indent="0">
              <a:buNone/>
            </a:pPr>
            <a:r>
              <a:rPr lang="nl-NL" sz="2900" b="1" dirty="0"/>
              <a:t>Kijkopdracht: </a:t>
            </a:r>
            <a:r>
              <a:rPr lang="nl-NL" sz="2900" b="1" dirty="0">
                <a:solidFill>
                  <a:srgbClr val="FF0000"/>
                </a:solidFill>
              </a:rPr>
              <a:t>kijk naar de film The Great dictator van </a:t>
            </a:r>
            <a:r>
              <a:rPr lang="nl-NL" sz="2900" b="1" dirty="0" err="1">
                <a:solidFill>
                  <a:srgbClr val="FF0000"/>
                </a:solidFill>
              </a:rPr>
              <a:t>Chaplin</a:t>
            </a:r>
            <a:r>
              <a:rPr lang="nl-NL" sz="2900" b="1" dirty="0">
                <a:solidFill>
                  <a:srgbClr val="FF0000"/>
                </a:solidFill>
              </a:rPr>
              <a:t>. Beschrijf onderstaande punten 1 t/m 7</a:t>
            </a:r>
          </a:p>
          <a:p>
            <a:endParaRPr lang="nl-NL" sz="2900" b="1" dirty="0"/>
          </a:p>
          <a:p>
            <a:pPr marL="0" indent="0">
              <a:buNone/>
            </a:pPr>
            <a:r>
              <a:rPr lang="nl-NL" sz="2900" b="1" dirty="0"/>
              <a:t>VORMGEVING – MATERIALEN EN TECHNIEKEN</a:t>
            </a:r>
            <a:endParaRPr lang="nl-NL" sz="2900" dirty="0"/>
          </a:p>
          <a:p>
            <a:pPr marL="0" indent="0">
              <a:buNone/>
            </a:pPr>
            <a:r>
              <a:rPr lang="nl-NL" sz="2900" dirty="0"/>
              <a:t>1. Decor – hoe is de plaats van de handeling aangekleed?</a:t>
            </a:r>
          </a:p>
          <a:p>
            <a:pPr marL="0" indent="0">
              <a:buNone/>
            </a:pPr>
            <a:r>
              <a:rPr lang="nl-NL" sz="2900" dirty="0"/>
              <a:t>2. Kostuum – Wat voor kleding dragen de personages? </a:t>
            </a:r>
          </a:p>
          <a:p>
            <a:pPr marL="0" indent="0">
              <a:buNone/>
            </a:pPr>
            <a:r>
              <a:rPr lang="nl-NL" sz="2900" dirty="0"/>
              <a:t>3. Grime en hair styling -  Welke haarstijl en/of grime dragen de personages?</a:t>
            </a:r>
          </a:p>
          <a:p>
            <a:pPr marL="0" indent="0">
              <a:buNone/>
            </a:pPr>
            <a:r>
              <a:rPr lang="nl-NL" sz="2900" dirty="0"/>
              <a:t>4. Rekwisieten – welke voorwerpen worden er in de scene gebruikt?</a:t>
            </a:r>
          </a:p>
          <a:p>
            <a:pPr marL="0" indent="0">
              <a:buNone/>
            </a:pPr>
            <a:r>
              <a:rPr lang="nl-NL" sz="2900" dirty="0"/>
              <a:t>5. Attributen – zijn er voorwerpen die als attribuut ingezet worden?</a:t>
            </a:r>
          </a:p>
          <a:p>
            <a:pPr marL="0" indent="0">
              <a:buNone/>
            </a:pPr>
            <a:r>
              <a:rPr lang="nl-NL" sz="2900" dirty="0"/>
              <a:t>6. Belichting – Hoe wordt er gebruik gemaakt van licht?</a:t>
            </a:r>
          </a:p>
          <a:p>
            <a:pPr marL="0" indent="0">
              <a:buNone/>
            </a:pPr>
            <a:r>
              <a:rPr lang="nl-NL" sz="2900" dirty="0"/>
              <a:t>7. Muziek – Is er muziek te horen in de scene?</a:t>
            </a:r>
          </a:p>
          <a:p>
            <a:pPr marL="0" indent="0">
              <a:buNone/>
            </a:pPr>
            <a:r>
              <a:rPr lang="nl-NL" sz="2900" dirty="0"/>
              <a:t>8. Geluid en geluidseffecten – Hoe stuurt geluid de aandacht van de kijker?</a:t>
            </a:r>
          </a:p>
          <a:p>
            <a:pPr marL="0" indent="0">
              <a:buNone/>
            </a:pPr>
            <a:r>
              <a:rPr lang="nl-NL" sz="2900" dirty="0"/>
              <a:t>9. Enscenering: alle keuzes van de regisseur ten aanzien van de voorstelling.</a:t>
            </a:r>
          </a:p>
          <a:p>
            <a:pPr marL="0" indent="0">
              <a:buNone/>
            </a:pPr>
            <a:r>
              <a:rPr lang="nl-NL" sz="2900" dirty="0"/>
              <a:t>10. Toneelbeeld: een </a:t>
            </a:r>
            <a:r>
              <a:rPr lang="nl-NL" sz="2900" dirty="0" err="1"/>
              <a:t>still</a:t>
            </a:r>
            <a:r>
              <a:rPr lang="nl-NL" sz="2900" dirty="0"/>
              <a:t> van een bepaald moment uit de voorstelling.</a:t>
            </a:r>
          </a:p>
        </p:txBody>
      </p:sp>
      <p:sp>
        <p:nvSpPr>
          <p:cNvPr id="6"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AMERIKA</a:t>
            </a:r>
          </a:p>
          <a:p>
            <a:r>
              <a:rPr lang="nl-NL" b="1" dirty="0">
                <a:solidFill>
                  <a:schemeClr val="accent3">
                    <a:lumMod val="50000"/>
                  </a:schemeClr>
                </a:solidFill>
              </a:rPr>
              <a:t>Charley </a:t>
            </a:r>
            <a:r>
              <a:rPr lang="nl-NL" b="1" dirty="0" err="1">
                <a:solidFill>
                  <a:schemeClr val="accent3">
                    <a:lumMod val="50000"/>
                  </a:schemeClr>
                </a:solidFill>
              </a:rPr>
              <a:t>Chaplin</a:t>
            </a:r>
            <a:endParaRPr lang="nl-NL" b="1" dirty="0">
              <a:solidFill>
                <a:schemeClr val="accent3">
                  <a:lumMod val="50000"/>
                </a:schemeClr>
              </a:solidFill>
            </a:endParaRPr>
          </a:p>
          <a:p>
            <a:endParaRPr lang="nl-NL" sz="1800" b="1" dirty="0">
              <a:solidFill>
                <a:schemeClr val="accent3">
                  <a:lumMod val="50000"/>
                </a:schemeClr>
              </a:solidFill>
            </a:endParaRPr>
          </a:p>
        </p:txBody>
      </p:sp>
    </p:spTree>
    <p:extLst>
      <p:ext uri="{BB962C8B-B14F-4D97-AF65-F5344CB8AC3E}">
        <p14:creationId xmlns:p14="http://schemas.microsoft.com/office/powerpoint/2010/main" val="19615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3">
                    <a:lumMod val="50000"/>
                  </a:schemeClr>
                </a:solidFill>
              </a:rPr>
              <a:t>WAT LEER JE DEZE LES</a:t>
            </a:r>
          </a:p>
        </p:txBody>
      </p:sp>
      <p:sp>
        <p:nvSpPr>
          <p:cNvPr id="3" name="Tijdelijke aanduiding voor inhoud 2"/>
          <p:cNvSpPr>
            <a:spLocks noGrp="1"/>
          </p:cNvSpPr>
          <p:nvPr>
            <p:ph idx="1"/>
          </p:nvPr>
        </p:nvSpPr>
        <p:spPr>
          <a:xfrm>
            <a:off x="370417" y="1968500"/>
            <a:ext cx="8316383" cy="4030664"/>
          </a:xfrm>
        </p:spPr>
        <p:txBody>
          <a:bodyPr>
            <a:normAutofit fontScale="85000" lnSpcReduction="20000"/>
          </a:bodyPr>
          <a:lstStyle/>
          <a:p>
            <a:r>
              <a:rPr lang="nl-NL" sz="2800" b="1" dirty="0" err="1"/>
              <a:t>Eissenstein</a:t>
            </a:r>
            <a:r>
              <a:rPr lang="nl-NL" sz="2800" b="1" dirty="0"/>
              <a:t> (Rusland)</a:t>
            </a:r>
          </a:p>
          <a:p>
            <a:pPr lvl="1"/>
            <a:r>
              <a:rPr lang="nl-NL" sz="2400" dirty="0"/>
              <a:t>invloed van communisme in Rusland</a:t>
            </a:r>
          </a:p>
          <a:p>
            <a:pPr lvl="1"/>
            <a:r>
              <a:rPr lang="nl-NL" sz="2400" dirty="0"/>
              <a:t>effect van de attractiemontage in film</a:t>
            </a:r>
          </a:p>
          <a:p>
            <a:pPr lvl="1"/>
            <a:r>
              <a:rPr lang="nl-NL" sz="2400" dirty="0"/>
              <a:t>Invloed van </a:t>
            </a:r>
            <a:r>
              <a:rPr lang="nl-NL" sz="2400" dirty="0" err="1"/>
              <a:t>Eissenstein</a:t>
            </a:r>
            <a:r>
              <a:rPr lang="nl-NL" sz="2400" dirty="0"/>
              <a:t> </a:t>
            </a:r>
          </a:p>
          <a:p>
            <a:endParaRPr lang="nl-NL" sz="2800" dirty="0"/>
          </a:p>
          <a:p>
            <a:r>
              <a:rPr lang="nl-NL" sz="2800" b="1" dirty="0" err="1"/>
              <a:t>Leni</a:t>
            </a:r>
            <a:r>
              <a:rPr lang="nl-NL" sz="2800" b="1" dirty="0"/>
              <a:t> </a:t>
            </a:r>
            <a:r>
              <a:rPr lang="nl-NL" sz="2800" b="1" dirty="0" err="1"/>
              <a:t>Riefelstahl</a:t>
            </a:r>
            <a:r>
              <a:rPr lang="nl-NL" sz="2800" b="1" dirty="0"/>
              <a:t> (Duistland)</a:t>
            </a:r>
          </a:p>
          <a:p>
            <a:pPr lvl="1"/>
            <a:r>
              <a:rPr lang="nl-NL" sz="2400" dirty="0"/>
              <a:t>propagandafilms voor Nazi regime in Duitsland</a:t>
            </a:r>
          </a:p>
          <a:p>
            <a:pPr lvl="1"/>
            <a:r>
              <a:rPr lang="nl-NL" sz="2400" dirty="0"/>
              <a:t>filmkwaliteiten van deze propagandafilms </a:t>
            </a:r>
          </a:p>
          <a:p>
            <a:endParaRPr lang="nl-NL" sz="2800" b="1" dirty="0"/>
          </a:p>
          <a:p>
            <a:r>
              <a:rPr lang="nl-NL" sz="2800" b="1" dirty="0" err="1"/>
              <a:t>Charlie</a:t>
            </a:r>
            <a:r>
              <a:rPr lang="nl-NL" sz="2800" b="1" dirty="0"/>
              <a:t> </a:t>
            </a:r>
            <a:r>
              <a:rPr lang="nl-NL" sz="2800" b="1" dirty="0" err="1"/>
              <a:t>Chaplin</a:t>
            </a:r>
            <a:r>
              <a:rPr lang="nl-NL" sz="2800" b="1" dirty="0"/>
              <a:t> (Amerika)</a:t>
            </a:r>
            <a:endParaRPr lang="nl-NL" sz="2800" dirty="0"/>
          </a:p>
          <a:p>
            <a:pPr lvl="1"/>
            <a:r>
              <a:rPr lang="nl-NL" sz="2400" dirty="0"/>
              <a:t>Bekritiseert Europa</a:t>
            </a:r>
          </a:p>
          <a:p>
            <a:pPr lvl="1"/>
            <a:r>
              <a:rPr lang="nl-NL" sz="2400" dirty="0"/>
              <a:t>Persiflage / parodie op Hitler</a:t>
            </a:r>
          </a:p>
          <a:p>
            <a:endParaRPr lang="nl-NL" sz="2800" dirty="0"/>
          </a:p>
          <a:p>
            <a:endParaRPr lang="nl-NL" dirty="0"/>
          </a:p>
        </p:txBody>
      </p:sp>
    </p:spTree>
    <p:extLst>
      <p:ext uri="{BB962C8B-B14F-4D97-AF65-F5344CB8AC3E}">
        <p14:creationId xmlns:p14="http://schemas.microsoft.com/office/powerpoint/2010/main" val="391510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199" y="1462241"/>
            <a:ext cx="4343401" cy="4896755"/>
          </a:xfrm>
        </p:spPr>
        <p:txBody>
          <a:bodyPr>
            <a:normAutofit/>
          </a:bodyPr>
          <a:lstStyle/>
          <a:p>
            <a:r>
              <a:rPr lang="nl-NL" sz="2000" b="1" dirty="0"/>
              <a:t>Oktober 1917: Russische revolutie </a:t>
            </a:r>
            <a:r>
              <a:rPr lang="nl-NL" sz="2000" dirty="0"/>
              <a:t>die leidt tot de val van de tsaar en de installatie van het communistische regime: </a:t>
            </a:r>
            <a:r>
              <a:rPr lang="nl-NL" sz="2000" b="1" dirty="0"/>
              <a:t>Lenin</a:t>
            </a:r>
            <a:r>
              <a:rPr lang="nl-NL" sz="2000" dirty="0"/>
              <a:t> en Stalin</a:t>
            </a:r>
          </a:p>
          <a:p>
            <a:r>
              <a:rPr lang="nl-NL" sz="2000" dirty="0"/>
              <a:t>Einde maken aan de </a:t>
            </a:r>
            <a:r>
              <a:rPr lang="nl-NL" sz="2000" b="1" dirty="0"/>
              <a:t>overheersing en uitbuiting </a:t>
            </a:r>
            <a:r>
              <a:rPr lang="nl-NL" sz="2000" dirty="0"/>
              <a:t>van het volk door de kapitalisten en de aristocratie</a:t>
            </a:r>
          </a:p>
          <a:p>
            <a:r>
              <a:rPr lang="nl-NL" sz="2000" dirty="0"/>
              <a:t>Uitgangspunt ideeën van </a:t>
            </a:r>
            <a:r>
              <a:rPr lang="nl-NL" sz="2000" b="1" dirty="0"/>
              <a:t>Karl Marx</a:t>
            </a:r>
          </a:p>
          <a:p>
            <a:pPr marL="0" indent="0">
              <a:buNone/>
            </a:pPr>
            <a:r>
              <a:rPr lang="nl-NL" sz="2000" b="1" dirty="0">
                <a:solidFill>
                  <a:srgbClr val="FF0000"/>
                </a:solidFill>
              </a:rPr>
              <a:t>Welke uitgangspunten waren dat?</a:t>
            </a:r>
          </a:p>
        </p:txBody>
      </p:sp>
      <p:sp>
        <p:nvSpPr>
          <p:cNvPr id="4" name="Tijdelijke aanduiding voor inhoud 3"/>
          <p:cNvSpPr>
            <a:spLocks noGrp="1"/>
          </p:cNvSpPr>
          <p:nvPr>
            <p:ph sz="half" idx="2"/>
          </p:nvPr>
        </p:nvSpPr>
        <p:spPr>
          <a:xfrm>
            <a:off x="4800600" y="1455309"/>
            <a:ext cx="4038600" cy="5444519"/>
          </a:xfrm>
        </p:spPr>
        <p:txBody>
          <a:bodyPr>
            <a:normAutofit/>
          </a:bodyPr>
          <a:lstStyle/>
          <a:p>
            <a:pPr marL="0" indent="0">
              <a:buNone/>
            </a:pPr>
            <a:r>
              <a:rPr lang="nl-NL" sz="2100" b="1" dirty="0"/>
              <a:t>     </a:t>
            </a:r>
            <a:r>
              <a:rPr lang="nl-NL" sz="2100" b="1" u="sng" dirty="0"/>
              <a:t>RUSSISCHE KUNST</a:t>
            </a:r>
          </a:p>
          <a:p>
            <a:pPr marL="0" indent="0">
              <a:buNone/>
            </a:pPr>
            <a:endParaRPr lang="nl-NL" sz="1000" b="1" dirty="0"/>
          </a:p>
          <a:p>
            <a:r>
              <a:rPr lang="nl-NL" sz="2100" dirty="0"/>
              <a:t>Russische vooruitstrevende kunstenaars: kunst voor de staat om het communisme te promoten: </a:t>
            </a:r>
            <a:r>
              <a:rPr lang="nl-NL" sz="2100" b="1" dirty="0"/>
              <a:t>propaganda!</a:t>
            </a:r>
          </a:p>
          <a:p>
            <a:r>
              <a:rPr lang="nl-NL" sz="2100" dirty="0"/>
              <a:t>Functie: mee bouwen aan de toekomst van Rusland</a:t>
            </a:r>
          </a:p>
          <a:p>
            <a:pPr marL="0" indent="0">
              <a:buNone/>
            </a:pPr>
            <a:endParaRPr lang="nl-NL" sz="1800" b="1" dirty="0"/>
          </a:p>
          <a:p>
            <a:pPr marL="0" indent="0">
              <a:buNone/>
            </a:pPr>
            <a:r>
              <a:rPr lang="nl-NL" sz="1800" b="1" dirty="0"/>
              <a:t>Het constructivisme, vormentaal:</a:t>
            </a:r>
            <a:endParaRPr lang="nl-NL" sz="1800" dirty="0"/>
          </a:p>
          <a:p>
            <a:pPr marL="0" indent="0">
              <a:buNone/>
            </a:pPr>
            <a:r>
              <a:rPr lang="nl-NL" sz="1800" dirty="0">
                <a:hlinkClick r:id="rId3"/>
              </a:rPr>
              <a:t>http://kunst-modernisme.blogspot.nl/p/suprematisme-enconstructivisme.html</a:t>
            </a:r>
            <a:endParaRPr lang="nl-NL" sz="1800" dirty="0"/>
          </a:p>
          <a:p>
            <a:pPr marL="0" indent="0">
              <a:buNone/>
            </a:pPr>
            <a:endParaRPr lang="nl-NL" sz="1800" dirty="0"/>
          </a:p>
          <a:p>
            <a:pPr marL="0" indent="0">
              <a:buNone/>
            </a:pPr>
            <a:r>
              <a:rPr lang="nl-NL" sz="1800" b="1" dirty="0"/>
              <a:t>filmfragment constructivisme:</a:t>
            </a:r>
          </a:p>
          <a:p>
            <a:pPr marL="0" indent="0">
              <a:buNone/>
            </a:pPr>
            <a:r>
              <a:rPr lang="nl-NL" sz="1800" dirty="0">
                <a:hlinkClick r:id="rId4"/>
              </a:rPr>
              <a:t>https://www.youtube.com/watch?time_continue=10&amp;v=XbnNQNNvQ5Y</a:t>
            </a:r>
            <a:endParaRPr lang="nl-NL" sz="1800" dirty="0"/>
          </a:p>
          <a:p>
            <a:pPr marL="0" indent="0">
              <a:buNone/>
            </a:pPr>
            <a:endParaRPr lang="nl-NL" sz="1800" b="1" dirty="0"/>
          </a:p>
          <a:p>
            <a:endParaRPr lang="nl-NL" sz="2000" dirty="0"/>
          </a:p>
          <a:p>
            <a:endParaRPr lang="nl-NL" sz="2000" dirty="0"/>
          </a:p>
          <a:p>
            <a:endParaRPr lang="nl-NL" dirty="0"/>
          </a:p>
        </p:txBody>
      </p:sp>
      <p:pic>
        <p:nvPicPr>
          <p:cNvPr id="5" name="Afbeelding 4" descr="ladimir Iljitsj Lenin (1870-1924)"/>
          <p:cNvPicPr/>
          <p:nvPr/>
        </p:nvPicPr>
        <p:blipFill>
          <a:blip r:embed="rId5">
            <a:extLst>
              <a:ext uri="{28A0092B-C50C-407E-A947-70E740481C1C}">
                <a14:useLocalDpi xmlns:a14="http://schemas.microsoft.com/office/drawing/2010/main" val="0"/>
              </a:ext>
            </a:extLst>
          </a:blip>
          <a:srcRect/>
          <a:stretch>
            <a:fillRect/>
          </a:stretch>
        </p:blipFill>
        <p:spPr bwMode="auto">
          <a:xfrm>
            <a:off x="822328" y="4604827"/>
            <a:ext cx="1663813" cy="2154169"/>
          </a:xfrm>
          <a:prstGeom prst="rect">
            <a:avLst/>
          </a:prstGeom>
          <a:noFill/>
          <a:ln>
            <a:noFill/>
          </a:ln>
        </p:spPr>
      </p:pic>
      <p:pic>
        <p:nvPicPr>
          <p:cNvPr id="6" name="Afbeelding 5" descr="ozef Stalin (1878-1953)"/>
          <p:cNvPicPr/>
          <p:nvPr/>
        </p:nvPicPr>
        <p:blipFill>
          <a:blip r:embed="rId6">
            <a:extLst>
              <a:ext uri="{28A0092B-C50C-407E-A947-70E740481C1C}">
                <a14:useLocalDpi xmlns:a14="http://schemas.microsoft.com/office/drawing/2010/main" val="0"/>
              </a:ext>
            </a:extLst>
          </a:blip>
          <a:srcRect/>
          <a:stretch>
            <a:fillRect/>
          </a:stretch>
        </p:blipFill>
        <p:spPr bwMode="auto">
          <a:xfrm>
            <a:off x="2608762" y="4604827"/>
            <a:ext cx="1620380" cy="2154169"/>
          </a:xfrm>
          <a:prstGeom prst="rect">
            <a:avLst/>
          </a:prstGeom>
          <a:noFill/>
          <a:ln>
            <a:noFill/>
          </a:ln>
        </p:spPr>
      </p:pic>
      <p:sp>
        <p:nvSpPr>
          <p:cNvPr id="8" name="Titel 1"/>
          <p:cNvSpPr txBox="1">
            <a:spLocks/>
          </p:cNvSpPr>
          <p:nvPr/>
        </p:nvSpPr>
        <p:spPr>
          <a:xfrm>
            <a:off x="609600" y="312309"/>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RUSLAND VANAF 1900</a:t>
            </a:r>
          </a:p>
          <a:p>
            <a:r>
              <a:rPr lang="nl-NL" b="1" dirty="0">
                <a:solidFill>
                  <a:schemeClr val="accent3">
                    <a:lumMod val="50000"/>
                  </a:schemeClr>
                </a:solidFill>
              </a:rPr>
              <a:t>inleiding</a:t>
            </a:r>
          </a:p>
        </p:txBody>
      </p:sp>
    </p:spTree>
    <p:extLst>
      <p:ext uri="{BB962C8B-B14F-4D97-AF65-F5344CB8AC3E}">
        <p14:creationId xmlns:p14="http://schemas.microsoft.com/office/powerpoint/2010/main" val="106194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609600" y="3123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err="1">
                <a:solidFill>
                  <a:schemeClr val="accent3">
                    <a:lumMod val="50000"/>
                  </a:schemeClr>
                </a:solidFill>
              </a:rPr>
              <a:t>Propganda</a:t>
            </a:r>
            <a:endParaRPr lang="nl-NL" b="1" dirty="0">
              <a:solidFill>
                <a:schemeClr val="accent3">
                  <a:lumMod val="50000"/>
                </a:schemeClr>
              </a:solidFill>
            </a:endParaRPr>
          </a:p>
        </p:txBody>
      </p:sp>
      <p:sp>
        <p:nvSpPr>
          <p:cNvPr id="2" name="Tijdelijke aanduiding voor inhoud 1"/>
          <p:cNvSpPr>
            <a:spLocks noGrp="1"/>
          </p:cNvSpPr>
          <p:nvPr>
            <p:ph sz="half" idx="2"/>
          </p:nvPr>
        </p:nvSpPr>
        <p:spPr/>
        <p:txBody>
          <a:bodyPr>
            <a:normAutofit fontScale="62500" lnSpcReduction="20000"/>
          </a:bodyPr>
          <a:lstStyle/>
          <a:p>
            <a:pPr marL="0" indent="0">
              <a:buNone/>
            </a:pPr>
            <a:r>
              <a:rPr lang="nl-NL" b="1" dirty="0">
                <a:solidFill>
                  <a:srgbClr val="FF0000"/>
                </a:solidFill>
              </a:rPr>
              <a:t>Kun je zelf een voorbeeld bedenken van hedendaagse propaganda?</a:t>
            </a:r>
          </a:p>
          <a:p>
            <a:pPr marL="0" indent="0">
              <a:buNone/>
            </a:pPr>
            <a:endParaRPr lang="nl-NL" b="1" dirty="0">
              <a:solidFill>
                <a:srgbClr val="FF0000"/>
              </a:solidFill>
            </a:endParaRPr>
          </a:p>
          <a:p>
            <a:pPr marL="0" indent="0">
              <a:buNone/>
            </a:pPr>
            <a:r>
              <a:rPr lang="nl-NL" b="1" dirty="0">
                <a:solidFill>
                  <a:srgbClr val="FF0000"/>
                </a:solidFill>
                <a:hlinkClick r:id="rId3"/>
              </a:rPr>
              <a:t>http://www.quotenet.nl/Nieuws/Hoe-Donald-Trump-ons-liet-kennismaken-met-een-nieuwe-vorm-van-AI-propaganda-191873</a:t>
            </a:r>
            <a:endParaRPr lang="nl-NL" b="1" dirty="0">
              <a:solidFill>
                <a:srgbClr val="FF0000"/>
              </a:solidFill>
            </a:endParaRPr>
          </a:p>
          <a:p>
            <a:pPr marL="0" indent="0">
              <a:buNone/>
            </a:pPr>
            <a:endParaRPr lang="nl-NL" b="1" dirty="0">
              <a:solidFill>
                <a:srgbClr val="FF0000"/>
              </a:solidFill>
            </a:endParaRPr>
          </a:p>
          <a:p>
            <a:pPr marL="0" indent="0">
              <a:buNone/>
            </a:pPr>
            <a:endParaRPr lang="nl-NL" b="1" dirty="0">
              <a:solidFill>
                <a:srgbClr val="FF0000"/>
              </a:solidFill>
            </a:endParaRPr>
          </a:p>
        </p:txBody>
      </p:sp>
      <p:sp>
        <p:nvSpPr>
          <p:cNvPr id="7" name="Tijdelijke aanduiding voor inhoud 6"/>
          <p:cNvSpPr>
            <a:spLocks noGrp="1"/>
          </p:cNvSpPr>
          <p:nvPr>
            <p:ph sz="half" idx="1"/>
          </p:nvPr>
        </p:nvSpPr>
        <p:spPr/>
        <p:txBody>
          <a:bodyPr>
            <a:normAutofit fontScale="62500" lnSpcReduction="20000"/>
          </a:bodyPr>
          <a:lstStyle/>
          <a:p>
            <a:pPr marL="0" indent="0">
              <a:buNone/>
            </a:pPr>
            <a:r>
              <a:rPr lang="nl-NL" b="1" dirty="0"/>
              <a:t>WAT IS PROPAGANDA?</a:t>
            </a:r>
          </a:p>
          <a:p>
            <a:pPr marL="0" indent="0">
              <a:buNone/>
            </a:pPr>
            <a:endParaRPr lang="nl-NL" dirty="0"/>
          </a:p>
          <a:p>
            <a:pPr marL="0" indent="0">
              <a:buNone/>
            </a:pPr>
            <a:r>
              <a:rPr lang="nl-NL" dirty="0"/>
              <a:t>Propaganda is het proberen te </a:t>
            </a:r>
            <a:r>
              <a:rPr lang="nl-NL" b="1" dirty="0"/>
              <a:t>beïnvloeden van meningen </a:t>
            </a:r>
            <a:r>
              <a:rPr lang="nl-NL" dirty="0"/>
              <a:t>en handelingen van een bepaald publiek. </a:t>
            </a:r>
          </a:p>
          <a:p>
            <a:pPr marL="0" indent="0">
              <a:buNone/>
            </a:pPr>
            <a:r>
              <a:rPr lang="nl-NL" dirty="0"/>
              <a:t>Propaganda kan op leugens zijn gebaseerd, op halve waarheden en op de waarheid. </a:t>
            </a:r>
          </a:p>
          <a:p>
            <a:pPr marL="0" indent="0">
              <a:buNone/>
            </a:pPr>
            <a:r>
              <a:rPr lang="nl-NL" dirty="0"/>
              <a:t>Propaganda kan voor goede en voor slechte doeleinden worden gebruikt. Het publiek wordt daarbij geen gelegenheid geboden zelf een mening te vormen.</a:t>
            </a:r>
            <a:br>
              <a:rPr lang="nl-NL" dirty="0"/>
            </a:br>
            <a:endParaRPr lang="nl-NL" dirty="0"/>
          </a:p>
          <a:p>
            <a:pPr marL="0" indent="0">
              <a:buNone/>
            </a:pPr>
            <a:r>
              <a:rPr lang="nl-NL" dirty="0"/>
              <a:t>Het onderwerp wordt </a:t>
            </a:r>
            <a:r>
              <a:rPr lang="nl-NL" b="1" dirty="0"/>
              <a:t>mooier voorgesteld dan de werkelijkheid</a:t>
            </a:r>
            <a:r>
              <a:rPr lang="nl-NL" dirty="0"/>
              <a:t>, bijvoorbeeld door bepaalde essentiële aspecten te verzwijgen of zelfs door de werkelijkheid te verdraaien.</a:t>
            </a:r>
          </a:p>
          <a:p>
            <a:pPr marL="0" indent="0">
              <a:buNone/>
            </a:pPr>
            <a:endParaRPr lang="nl-NL" dirty="0"/>
          </a:p>
        </p:txBody>
      </p:sp>
      <p:pic>
        <p:nvPicPr>
          <p:cNvPr id="9" name="Afbeelding 8" descr="Hoe-Donald-Trump-ons-liet-kennismaken-met-een-nieuwe-vorm-van-AI-propaganda_crop1000x5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256" y="3797387"/>
            <a:ext cx="3829907" cy="1913036"/>
          </a:xfrm>
          <a:prstGeom prst="rect">
            <a:avLst/>
          </a:prstGeom>
        </p:spPr>
      </p:pic>
    </p:spTree>
    <p:extLst>
      <p:ext uri="{BB962C8B-B14F-4D97-AF65-F5344CB8AC3E}">
        <p14:creationId xmlns:p14="http://schemas.microsoft.com/office/powerpoint/2010/main" val="21867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4487"/>
            <a:ext cx="5427133" cy="5094585"/>
          </a:xfrm>
        </p:spPr>
        <p:txBody>
          <a:bodyPr>
            <a:normAutofit/>
          </a:bodyPr>
          <a:lstStyle/>
          <a:p>
            <a:pPr marL="0" indent="0">
              <a:buNone/>
            </a:pPr>
            <a:r>
              <a:rPr lang="nl-NL" sz="2200" b="1" dirty="0" err="1"/>
              <a:t>Eissenstein</a:t>
            </a:r>
            <a:r>
              <a:rPr lang="nl-NL" sz="2200" b="1" dirty="0"/>
              <a:t>: de man van de montage</a:t>
            </a:r>
          </a:p>
          <a:p>
            <a:pPr marL="0" indent="0">
              <a:buNone/>
            </a:pPr>
            <a:r>
              <a:rPr lang="nl-NL" sz="1800" dirty="0">
                <a:hlinkClick r:id="rId3"/>
              </a:rPr>
              <a:t>https://www.youtube.com/watch?v=MzXFSBlQOe4</a:t>
            </a:r>
            <a:endParaRPr lang="nl-NL" sz="1800" dirty="0"/>
          </a:p>
          <a:p>
            <a:pPr marL="0" indent="0">
              <a:buNone/>
            </a:pPr>
            <a:endParaRPr lang="nl-NL" sz="1800" dirty="0"/>
          </a:p>
          <a:p>
            <a:pPr marL="0" indent="0">
              <a:buNone/>
            </a:pPr>
            <a:r>
              <a:rPr lang="nl-NL" sz="1800" b="1" dirty="0"/>
              <a:t>Attractiemontage: </a:t>
            </a:r>
            <a:r>
              <a:rPr lang="nl-NL" sz="1800" i="1" dirty="0"/>
              <a:t>het zodanig monteren van filmbeelden/shots, die ogenschijnlijk niets met elkaar te maken hebben, zodat de illusie ontstaat dat er een betekenis wordt toegevoegd.</a:t>
            </a:r>
            <a:endParaRPr lang="nl-NL" sz="1800" dirty="0"/>
          </a:p>
          <a:p>
            <a:pPr marL="0" indent="0">
              <a:buNone/>
            </a:pPr>
            <a:r>
              <a:rPr lang="nl-NL" sz="1800" dirty="0"/>
              <a:t>Vaak in hoog tempo gemonteerd, vergelijkbaar met fabrieksproductie,</a:t>
            </a:r>
          </a:p>
          <a:p>
            <a:pPr marL="0" indent="0">
              <a:buNone/>
            </a:pPr>
            <a:endParaRPr lang="nl-NL" sz="1800" b="1" dirty="0"/>
          </a:p>
          <a:p>
            <a:pPr marL="0" indent="0">
              <a:buNone/>
            </a:pPr>
            <a:r>
              <a:rPr lang="nl-NL" sz="1800" b="1" dirty="0"/>
              <a:t>Voorbeeld 1: </a:t>
            </a:r>
            <a:r>
              <a:rPr lang="nl-NL" sz="1800" dirty="0"/>
              <a:t>22 sec. </a:t>
            </a:r>
          </a:p>
          <a:p>
            <a:pPr marL="0" indent="0">
              <a:buNone/>
            </a:pPr>
            <a:r>
              <a:rPr lang="nl-NL" sz="1800" dirty="0">
                <a:hlinkClick r:id="rId4"/>
              </a:rPr>
              <a:t>http://www.youtube.com/watch?v=JOr_CPpx9os</a:t>
            </a:r>
            <a:endParaRPr lang="nl-NL" sz="1800" dirty="0"/>
          </a:p>
          <a:p>
            <a:pPr marL="0" indent="0">
              <a:buNone/>
            </a:pPr>
            <a:endParaRPr lang="nl-NL" sz="1800" dirty="0"/>
          </a:p>
          <a:p>
            <a:pPr marL="0" indent="0">
              <a:buNone/>
            </a:pPr>
            <a:r>
              <a:rPr lang="nl-NL" sz="1800" b="1" dirty="0">
                <a:solidFill>
                  <a:srgbClr val="FF0000"/>
                </a:solidFill>
              </a:rPr>
              <a:t>Waar in dit fragment is sprake van attractiemontage? </a:t>
            </a:r>
          </a:p>
          <a:p>
            <a:pPr marL="0" indent="0">
              <a:buNone/>
            </a:pPr>
            <a:r>
              <a:rPr lang="nl-NL" sz="1800" b="1" dirty="0">
                <a:solidFill>
                  <a:srgbClr val="FF0000"/>
                </a:solidFill>
              </a:rPr>
              <a:t>Leg uit hoe je dat ziet.</a:t>
            </a:r>
          </a:p>
          <a:p>
            <a:pPr marL="0" indent="0">
              <a:buNone/>
            </a:pPr>
            <a:endParaRPr lang="nl-NL" sz="2200" dirty="0"/>
          </a:p>
          <a:p>
            <a:pPr marL="0" indent="0">
              <a:buNone/>
            </a:pPr>
            <a:endParaRPr lang="nl-NL" sz="2200" dirty="0"/>
          </a:p>
          <a:p>
            <a:pPr marL="0" indent="0">
              <a:buNone/>
            </a:pPr>
            <a:endParaRPr lang="nl-NL" sz="2200" dirty="0"/>
          </a:p>
          <a:p>
            <a:pPr marL="0" indent="0">
              <a:buNone/>
            </a:pPr>
            <a:endParaRPr lang="nl-NL" sz="2000" dirty="0"/>
          </a:p>
          <a:p>
            <a:endParaRPr lang="nl-NL" sz="2000" dirty="0"/>
          </a:p>
          <a:p>
            <a:endParaRPr lang="nl-NL" sz="2000" dirty="0"/>
          </a:p>
        </p:txBody>
      </p:sp>
      <p:sp>
        <p:nvSpPr>
          <p:cNvPr id="5"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RUSLAND VANAF 1900</a:t>
            </a:r>
          </a:p>
          <a:p>
            <a:r>
              <a:rPr lang="nl-NL" b="1" dirty="0" err="1">
                <a:solidFill>
                  <a:schemeClr val="accent3">
                    <a:lumMod val="50000"/>
                  </a:schemeClr>
                </a:solidFill>
              </a:rPr>
              <a:t>Eissenstein</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7" name="Afbeelding 6" descr="Sergei_Eisenstein_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855" y="1999489"/>
            <a:ext cx="2856345" cy="4255262"/>
          </a:xfrm>
          <a:prstGeom prst="rect">
            <a:avLst/>
          </a:prstGeom>
        </p:spPr>
      </p:pic>
    </p:spTree>
    <p:extLst>
      <p:ext uri="{BB962C8B-B14F-4D97-AF65-F5344CB8AC3E}">
        <p14:creationId xmlns:p14="http://schemas.microsoft.com/office/powerpoint/2010/main" val="225056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963333" y="1281842"/>
            <a:ext cx="6021917" cy="5351790"/>
          </a:xfrm>
        </p:spPr>
        <p:txBody>
          <a:bodyPr>
            <a:noAutofit/>
          </a:bodyPr>
          <a:lstStyle/>
          <a:p>
            <a:pPr marL="0" indent="0">
              <a:spcBef>
                <a:spcPts val="0"/>
              </a:spcBef>
              <a:buNone/>
            </a:pPr>
            <a:r>
              <a:rPr lang="nl-NL" sz="1600" b="1" dirty="0"/>
              <a:t>FILM: STAKING</a:t>
            </a:r>
          </a:p>
          <a:p>
            <a:pPr marL="0" indent="0">
              <a:spcBef>
                <a:spcPts val="0"/>
              </a:spcBef>
              <a:buNone/>
            </a:pPr>
            <a:r>
              <a:rPr lang="nl-NL" sz="1600" dirty="0"/>
              <a:t>Essenteins eerste (stomme) film wordt in 1925 bekroond met een prijs in Parijs. De film gaat over de opstand onder fabrieksarbeiders (tsarentijd) die meer loon en betere arbeidsvoorwaarden willen. De leiding probeert op allerlei nare manieren de toestand onder controle te houden. Uiteindelijk wordt het leger ingeschakeld en eindigt de staking in een bloedbad.</a:t>
            </a:r>
          </a:p>
          <a:p>
            <a:pPr marL="0" indent="0">
              <a:spcBef>
                <a:spcPts val="0"/>
              </a:spcBef>
              <a:buNone/>
            </a:pPr>
            <a:endParaRPr lang="nl-NL" sz="1600" dirty="0">
              <a:hlinkClick r:id="rId3"/>
            </a:endParaRPr>
          </a:p>
          <a:p>
            <a:pPr marL="0" indent="0">
              <a:spcBef>
                <a:spcPts val="0"/>
              </a:spcBef>
              <a:buNone/>
            </a:pPr>
            <a:r>
              <a:rPr lang="nl-NL" sz="1600" dirty="0">
                <a:hlinkClick r:id="rId3"/>
              </a:rPr>
              <a:t>https://www.youtube.com/watch?v=jWiDciPuSW4</a:t>
            </a:r>
            <a:endParaRPr lang="nl-NL" sz="1600" dirty="0"/>
          </a:p>
          <a:p>
            <a:pPr marL="0" indent="0">
              <a:spcBef>
                <a:spcPts val="0"/>
              </a:spcBef>
              <a:buNone/>
            </a:pPr>
            <a:endParaRPr lang="nl-NL" sz="1600" dirty="0"/>
          </a:p>
          <a:p>
            <a:pPr marL="0" indent="0">
              <a:spcBef>
                <a:spcPts val="0"/>
              </a:spcBef>
              <a:buNone/>
            </a:pPr>
            <a:r>
              <a:rPr lang="nl-NL" sz="1600" b="1" dirty="0" err="1">
                <a:solidFill>
                  <a:srgbClr val="FF0000"/>
                </a:solidFill>
              </a:rPr>
              <a:t>Eissenstein</a:t>
            </a:r>
            <a:r>
              <a:rPr lang="nl-NL" sz="1600" b="1" dirty="0">
                <a:solidFill>
                  <a:srgbClr val="FF0000"/>
                </a:solidFill>
              </a:rPr>
              <a:t> probeert je te sturen zodat je sympathie uitgaat naar de arbeiders. Leg aan de hand van de vormgeving uit hoe hij dit doet?</a:t>
            </a:r>
          </a:p>
          <a:p>
            <a:pPr marL="0" indent="0">
              <a:spcBef>
                <a:spcPts val="0"/>
              </a:spcBef>
              <a:buNone/>
            </a:pPr>
            <a:endParaRPr lang="nl-NL" sz="1600" dirty="0"/>
          </a:p>
          <a:p>
            <a:pPr marL="0" indent="0">
              <a:spcBef>
                <a:spcPts val="0"/>
              </a:spcBef>
              <a:buNone/>
            </a:pPr>
            <a:r>
              <a:rPr lang="nl-NL" sz="1600" dirty="0"/>
              <a:t>Opvallend is ook nu weer de</a:t>
            </a:r>
            <a:r>
              <a:rPr lang="nl-NL" sz="1600" b="1" dirty="0"/>
              <a:t> montagetechniek: </a:t>
            </a:r>
            <a:r>
              <a:rPr lang="nl-NL" sz="1600" dirty="0"/>
              <a:t>Hij gebruikte montage niet alleen om </a:t>
            </a:r>
            <a:r>
              <a:rPr lang="nl-NL" sz="1600" b="1" dirty="0"/>
              <a:t>scènes met elkaar te verbinden, </a:t>
            </a:r>
            <a:r>
              <a:rPr lang="nl-NL" sz="1600" dirty="0"/>
              <a:t>maar ook als middel om </a:t>
            </a:r>
            <a:r>
              <a:rPr lang="nl-NL" sz="1600" b="1" dirty="0"/>
              <a:t>het publiek bij de film te betrekken en te beïnvloeden</a:t>
            </a:r>
            <a:r>
              <a:rPr lang="nl-NL" sz="1600" dirty="0"/>
              <a:t>. </a:t>
            </a:r>
          </a:p>
          <a:p>
            <a:pPr marL="0" indent="0">
              <a:spcBef>
                <a:spcPts val="0"/>
              </a:spcBef>
              <a:buNone/>
            </a:pPr>
            <a:r>
              <a:rPr lang="nl-NL" sz="1600" dirty="0"/>
              <a:t>Verder valt op dat:</a:t>
            </a:r>
          </a:p>
          <a:p>
            <a:pPr>
              <a:spcBef>
                <a:spcPts val="0"/>
              </a:spcBef>
              <a:buFontTx/>
              <a:buChar char="-"/>
            </a:pPr>
            <a:r>
              <a:rPr lang="nl-NL" sz="1600" dirty="0"/>
              <a:t>Dat </a:t>
            </a:r>
            <a:r>
              <a:rPr lang="nl-NL" sz="1600" b="1" dirty="0"/>
              <a:t>er geen duidelijke hoofdpersonen</a:t>
            </a:r>
            <a:r>
              <a:rPr lang="nl-NL" sz="1600" dirty="0"/>
              <a:t> zijn</a:t>
            </a:r>
          </a:p>
          <a:p>
            <a:pPr>
              <a:spcBef>
                <a:spcPts val="0"/>
              </a:spcBef>
              <a:buFontTx/>
              <a:buChar char="-"/>
            </a:pPr>
            <a:r>
              <a:rPr lang="nl-NL" sz="1600" dirty="0"/>
              <a:t>er </a:t>
            </a:r>
            <a:r>
              <a:rPr lang="nl-NL" sz="1600" b="1" dirty="0"/>
              <a:t>vergelijkingen tussen mens en dier </a:t>
            </a:r>
            <a:r>
              <a:rPr lang="nl-NL" sz="1600" dirty="0"/>
              <a:t>worden gemaakt (vermoorden massa afgewisseld met beelden van het slachten van een rund), </a:t>
            </a:r>
          </a:p>
          <a:p>
            <a:pPr>
              <a:spcBef>
                <a:spcPts val="0"/>
              </a:spcBef>
            </a:pPr>
            <a:endParaRPr lang="nl-NL" sz="1600" dirty="0"/>
          </a:p>
        </p:txBody>
      </p:sp>
      <p:sp>
        <p:nvSpPr>
          <p:cNvPr id="4" name="Titel 1"/>
          <p:cNvSpPr txBox="1">
            <a:spLocks/>
          </p:cNvSpPr>
          <p:nvPr/>
        </p:nvSpPr>
        <p:spPr>
          <a:xfrm>
            <a:off x="609600" y="43762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RUSLAND VANAF 1900</a:t>
            </a:r>
          </a:p>
          <a:p>
            <a:r>
              <a:rPr lang="nl-NL" b="1" dirty="0" err="1">
                <a:solidFill>
                  <a:schemeClr val="accent3">
                    <a:lumMod val="50000"/>
                  </a:schemeClr>
                </a:solidFill>
              </a:rPr>
              <a:t>Eissenstein</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60" y="1580621"/>
            <a:ext cx="2552946" cy="1893803"/>
          </a:xfrm>
          <a:prstGeom prst="rect">
            <a:avLst/>
          </a:prstGeom>
        </p:spPr>
      </p:pic>
      <p:pic>
        <p:nvPicPr>
          <p:cNvPr id="6" name="Afbeelding 5" descr="sm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83" y="3826932"/>
            <a:ext cx="2538723" cy="1871133"/>
          </a:xfrm>
          <a:prstGeom prst="rect">
            <a:avLst/>
          </a:prstGeom>
        </p:spPr>
      </p:pic>
    </p:spTree>
    <p:extLst>
      <p:ext uri="{BB962C8B-B14F-4D97-AF65-F5344CB8AC3E}">
        <p14:creationId xmlns:p14="http://schemas.microsoft.com/office/powerpoint/2010/main" val="83063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RUSLAND VANAF 1900</a:t>
            </a:r>
            <a:br>
              <a:rPr lang="nl-NL" b="1" dirty="0">
                <a:solidFill>
                  <a:schemeClr val="accent3">
                    <a:lumMod val="50000"/>
                  </a:schemeClr>
                </a:solidFill>
              </a:rPr>
            </a:br>
            <a:r>
              <a:rPr lang="nl-NL" b="1" dirty="0" err="1">
                <a:solidFill>
                  <a:schemeClr val="accent3">
                    <a:lumMod val="50000"/>
                  </a:schemeClr>
                </a:solidFill>
              </a:rPr>
              <a:t>Eissenstein</a:t>
            </a:r>
            <a:br>
              <a:rPr lang="nl-NL" b="1" dirty="0">
                <a:solidFill>
                  <a:schemeClr val="accent3">
                    <a:lumMod val="50000"/>
                  </a:schemeClr>
                </a:solidFill>
              </a:rPr>
            </a:br>
            <a:endParaRPr lang="nl-NL" b="1" dirty="0"/>
          </a:p>
        </p:txBody>
      </p:sp>
      <p:sp>
        <p:nvSpPr>
          <p:cNvPr id="3" name="Tijdelijke aanduiding voor inhoud 2"/>
          <p:cNvSpPr>
            <a:spLocks noGrp="1"/>
          </p:cNvSpPr>
          <p:nvPr>
            <p:ph idx="1"/>
          </p:nvPr>
        </p:nvSpPr>
        <p:spPr>
          <a:xfrm>
            <a:off x="457200" y="1417638"/>
            <a:ext cx="5077884" cy="5302779"/>
          </a:xfrm>
        </p:spPr>
        <p:txBody>
          <a:bodyPr>
            <a:normAutofit fontScale="92500" lnSpcReduction="10000"/>
          </a:bodyPr>
          <a:lstStyle/>
          <a:p>
            <a:pPr marL="0" indent="0">
              <a:buNone/>
            </a:pPr>
            <a:r>
              <a:rPr lang="nl-NL" sz="1600" b="1" dirty="0"/>
              <a:t>FILM: PANTSERKRUISER POTJOMKIN 1925</a:t>
            </a:r>
          </a:p>
          <a:p>
            <a:pPr marL="0" indent="0">
              <a:buNone/>
            </a:pPr>
            <a:r>
              <a:rPr lang="nl-NL" sz="1600" dirty="0"/>
              <a:t>Een gedramatiseerde versie van de opstand op de pantser kruiser Potjomkin in 1905. Hier experimenteerde ook weer met montage om een zo groot mogelijke </a:t>
            </a:r>
            <a:r>
              <a:rPr lang="nl-NL" sz="1600" b="1" dirty="0"/>
              <a:t>emotionele invloed </a:t>
            </a:r>
            <a:r>
              <a:rPr lang="nl-NL" sz="1600" dirty="0"/>
              <a:t>op het publiek uit te oefenen. </a:t>
            </a:r>
          </a:p>
          <a:p>
            <a:pPr marL="0" indent="0">
              <a:buNone/>
            </a:pPr>
            <a:endParaRPr lang="nl-NL" sz="1600" dirty="0"/>
          </a:p>
          <a:p>
            <a:pPr marL="0" indent="0">
              <a:buNone/>
            </a:pPr>
            <a:r>
              <a:rPr lang="nl-NL" sz="1600" dirty="0"/>
              <a:t>De beroemdste scène is de </a:t>
            </a:r>
            <a:r>
              <a:rPr lang="nl-NL" sz="1600" b="1" dirty="0"/>
              <a:t>slachting op de trappen </a:t>
            </a:r>
            <a:r>
              <a:rPr lang="nl-NL" sz="1600" dirty="0"/>
              <a:t>naar de haven van </a:t>
            </a:r>
            <a:r>
              <a:rPr lang="nl-NL" sz="1600" dirty="0" err="1"/>
              <a:t>Odessa</a:t>
            </a:r>
            <a:r>
              <a:rPr lang="nl-NL" sz="1600" dirty="0"/>
              <a:t>, door het tsaristische leger. Hier marcheren de soldaten de trappen af, terwijl ze opstandelingen en bevolking genadeloos neerschieten/neersabelen. </a:t>
            </a:r>
          </a:p>
          <a:p>
            <a:pPr marL="0" indent="0">
              <a:buNone/>
            </a:pPr>
            <a:endParaRPr lang="nl-NL" sz="1600" dirty="0"/>
          </a:p>
          <a:p>
            <a:pPr marL="0" indent="0">
              <a:buNone/>
            </a:pPr>
            <a:r>
              <a:rPr lang="nl-NL" sz="1600" dirty="0">
                <a:hlinkClick r:id="rId3"/>
              </a:rPr>
              <a:t>http://www.youtube.com/watch?v=DLEE2UL_N7Q</a:t>
            </a:r>
            <a:endParaRPr lang="nl-NL" sz="1600" dirty="0"/>
          </a:p>
          <a:p>
            <a:pPr marL="0" indent="0">
              <a:buNone/>
            </a:pPr>
            <a:endParaRPr lang="nl-NL" sz="1600" dirty="0">
              <a:solidFill>
                <a:srgbClr val="FF0000"/>
              </a:solidFill>
            </a:endParaRPr>
          </a:p>
          <a:p>
            <a:pPr marL="0" indent="0">
              <a:buNone/>
            </a:pPr>
            <a:r>
              <a:rPr lang="nl-NL" sz="1600" b="1" dirty="0">
                <a:solidFill>
                  <a:srgbClr val="FF0000"/>
                </a:solidFill>
              </a:rPr>
              <a:t>Welke ‘trucs’ paste hij in zijn montage toe?</a:t>
            </a:r>
          </a:p>
          <a:p>
            <a:pPr marL="0" indent="0">
              <a:buNone/>
            </a:pPr>
            <a:r>
              <a:rPr lang="nl-NL" sz="1600" b="1" dirty="0">
                <a:solidFill>
                  <a:srgbClr val="FF0000"/>
                </a:solidFill>
              </a:rPr>
              <a:t>Op welke manier voegt hij extra drama aan deze scene toe?</a:t>
            </a:r>
          </a:p>
          <a:p>
            <a:pPr marL="0" indent="0">
              <a:buNone/>
            </a:pPr>
            <a:endParaRPr lang="nl-NL" sz="1600" dirty="0"/>
          </a:p>
          <a:p>
            <a:pPr marL="0" indent="0">
              <a:buNone/>
            </a:pPr>
            <a:r>
              <a:rPr lang="nl-NL" sz="1600" dirty="0"/>
              <a:t>Ook deze film werd een internationaal succesvol. Met namen deze scène heeft </a:t>
            </a:r>
            <a:r>
              <a:rPr lang="nl-NL" sz="1600" b="1" dirty="0"/>
              <a:t>internationaal grote invloed </a:t>
            </a:r>
            <a:r>
              <a:rPr lang="nl-NL" sz="1600" dirty="0"/>
              <a:t>gehad op filmers - onder meer op de Duitse </a:t>
            </a:r>
            <a:r>
              <a:rPr lang="nl-NL" sz="1600" dirty="0" err="1"/>
              <a:t>Leni</a:t>
            </a:r>
            <a:r>
              <a:rPr lang="nl-NL" sz="1600" dirty="0"/>
              <a:t> </a:t>
            </a:r>
            <a:r>
              <a:rPr lang="nl-NL" sz="1600" dirty="0" err="1"/>
              <a:t>Riefenstahl</a:t>
            </a:r>
            <a:r>
              <a:rPr lang="nl-NL" sz="1600" dirty="0"/>
              <a:t> - en is vaak aangehaald in andere films, waaronder Amerikaanse producties als The Godfather, The </a:t>
            </a:r>
            <a:r>
              <a:rPr lang="nl-NL" sz="1600" dirty="0" err="1"/>
              <a:t>Untouchables</a:t>
            </a:r>
            <a:r>
              <a:rPr lang="nl-NL" sz="1600" dirty="0"/>
              <a:t> en Star Wars: Episode III: Revenge of the </a:t>
            </a:r>
            <a:r>
              <a:rPr lang="nl-NL" sz="1600" dirty="0" err="1"/>
              <a:t>Sith</a:t>
            </a:r>
            <a:r>
              <a:rPr lang="nl-NL" sz="1600" dirty="0"/>
              <a:t>.</a:t>
            </a:r>
          </a:p>
          <a:p>
            <a:pPr marL="0" indent="0">
              <a:buNone/>
            </a:pPr>
            <a:endParaRPr lang="nl-NL" sz="1400" dirty="0"/>
          </a:p>
        </p:txBody>
      </p:sp>
      <p:pic>
        <p:nvPicPr>
          <p:cNvPr id="6" name="Afbeelding 5"/>
          <p:cNvPicPr>
            <a:picLocks noChangeAspect="1"/>
          </p:cNvPicPr>
          <p:nvPr/>
        </p:nvPicPr>
        <p:blipFill>
          <a:blip r:embed="rId4"/>
          <a:stretch>
            <a:fillRect/>
          </a:stretch>
        </p:blipFill>
        <p:spPr>
          <a:xfrm>
            <a:off x="5612698" y="1666898"/>
            <a:ext cx="3423352" cy="2330957"/>
          </a:xfrm>
          <a:prstGeom prst="rect">
            <a:avLst/>
          </a:prstGeom>
        </p:spPr>
      </p:pic>
      <p:sp>
        <p:nvSpPr>
          <p:cNvPr id="7" name="Rechthoek 6"/>
          <p:cNvSpPr/>
          <p:nvPr/>
        </p:nvSpPr>
        <p:spPr>
          <a:xfrm>
            <a:off x="457199" y="3441737"/>
            <a:ext cx="5155499" cy="307777"/>
          </a:xfrm>
          <a:prstGeom prst="rect">
            <a:avLst/>
          </a:prstGeom>
        </p:spPr>
        <p:txBody>
          <a:bodyPr wrap="square">
            <a:spAutoFit/>
          </a:bodyPr>
          <a:lstStyle/>
          <a:p>
            <a:endParaRPr lang="nl-NL" sz="1400" dirty="0"/>
          </a:p>
        </p:txBody>
      </p:sp>
      <p:pic>
        <p:nvPicPr>
          <p:cNvPr id="5" name="Afbeelding 4" descr="Potemkinma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697" y="4106332"/>
            <a:ext cx="3409833" cy="1945455"/>
          </a:xfrm>
          <a:prstGeom prst="rect">
            <a:avLst/>
          </a:prstGeom>
        </p:spPr>
      </p:pic>
    </p:spTree>
    <p:extLst>
      <p:ext uri="{BB962C8B-B14F-4D97-AF65-F5344CB8AC3E}">
        <p14:creationId xmlns:p14="http://schemas.microsoft.com/office/powerpoint/2010/main" val="320255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4487"/>
            <a:ext cx="5109633" cy="5094585"/>
          </a:xfrm>
        </p:spPr>
        <p:txBody>
          <a:bodyPr>
            <a:normAutofit/>
          </a:bodyPr>
          <a:lstStyle/>
          <a:p>
            <a:pPr marL="0" indent="0">
              <a:buNone/>
            </a:pPr>
            <a:r>
              <a:rPr lang="nl-NL" sz="1800" b="1" dirty="0"/>
              <a:t>OKTOBER</a:t>
            </a:r>
          </a:p>
          <a:p>
            <a:pPr marL="0" indent="0">
              <a:buNone/>
            </a:pPr>
            <a:r>
              <a:rPr lang="nl-NL" sz="1800" dirty="0"/>
              <a:t>Door </a:t>
            </a:r>
            <a:r>
              <a:rPr lang="nl-NL" sz="1800" dirty="0" err="1"/>
              <a:t>Eissensteins</a:t>
            </a:r>
            <a:r>
              <a:rPr lang="nl-NL" sz="1800" dirty="0"/>
              <a:t> internationale succes kreeg hij de opdracht van Stalins regime de film </a:t>
            </a:r>
            <a:r>
              <a:rPr lang="nl-NL" sz="1800" b="1" i="1" dirty="0"/>
              <a:t>Oktober</a:t>
            </a:r>
            <a:r>
              <a:rPr lang="nl-NL" sz="1800" dirty="0"/>
              <a:t> te regisseren. De opdracht tot </a:t>
            </a:r>
            <a:r>
              <a:rPr lang="nl-NL" sz="1800" b="1" i="1" dirty="0"/>
              <a:t>Oktober </a:t>
            </a:r>
            <a:r>
              <a:rPr lang="nl-NL" sz="1800" dirty="0"/>
              <a:t>werd gegeven vanwege de tiende verjaardag van de Oktoberrevolutie van 1917. De film schetst de politieke ontwikkelingen in documentaire stijl: propaganda! </a:t>
            </a:r>
          </a:p>
          <a:p>
            <a:pPr marL="0" indent="0">
              <a:buNone/>
            </a:pPr>
            <a:endParaRPr lang="nl-NL" sz="1800" dirty="0"/>
          </a:p>
          <a:p>
            <a:pPr marL="0" indent="0">
              <a:buNone/>
            </a:pPr>
            <a:r>
              <a:rPr lang="nl-NL" sz="1800" dirty="0"/>
              <a:t>Ook deze film werd een nationaal en internationaal succes.</a:t>
            </a:r>
          </a:p>
          <a:p>
            <a:pPr marL="0" indent="0">
              <a:buNone/>
            </a:pPr>
            <a:endParaRPr lang="nl-NL" sz="1800" dirty="0"/>
          </a:p>
          <a:p>
            <a:pPr marL="0" indent="0">
              <a:buNone/>
            </a:pPr>
            <a:r>
              <a:rPr lang="nl-NL" sz="1800" dirty="0">
                <a:hlinkClick r:id="rId3"/>
              </a:rPr>
              <a:t>https://www.youtube.com/watch?v=x0QAjpeosgU</a:t>
            </a:r>
            <a:endParaRPr lang="nl-NL" sz="1800" dirty="0"/>
          </a:p>
          <a:p>
            <a:pPr marL="0" indent="0">
              <a:buNone/>
            </a:pPr>
            <a:endParaRPr lang="nl-NL" sz="1800" dirty="0"/>
          </a:p>
          <a:p>
            <a:pPr marL="0" indent="0">
              <a:buNone/>
            </a:pPr>
            <a:endParaRPr lang="nl-NL" sz="1800" dirty="0">
              <a:solidFill>
                <a:srgbClr val="FF0000"/>
              </a:solidFill>
            </a:endParaRPr>
          </a:p>
          <a:p>
            <a:pPr marL="0" indent="0">
              <a:buNone/>
            </a:pPr>
            <a:endParaRPr lang="nl-NL" sz="2200" dirty="0"/>
          </a:p>
          <a:p>
            <a:pPr marL="0" indent="0">
              <a:buNone/>
            </a:pPr>
            <a:endParaRPr lang="nl-NL" sz="2200" dirty="0"/>
          </a:p>
          <a:p>
            <a:pPr marL="0" indent="0">
              <a:buNone/>
            </a:pPr>
            <a:endParaRPr lang="nl-NL" sz="2200" dirty="0"/>
          </a:p>
          <a:p>
            <a:pPr marL="0" indent="0">
              <a:buNone/>
            </a:pPr>
            <a:endParaRPr lang="nl-NL" sz="2000" dirty="0"/>
          </a:p>
          <a:p>
            <a:endParaRPr lang="nl-NL" sz="2000" dirty="0"/>
          </a:p>
          <a:p>
            <a:endParaRPr lang="nl-NL" sz="2000" dirty="0"/>
          </a:p>
        </p:txBody>
      </p:sp>
      <p:sp>
        <p:nvSpPr>
          <p:cNvPr id="5"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accent3">
                    <a:lumMod val="50000"/>
                  </a:schemeClr>
                </a:solidFill>
              </a:rPr>
              <a:t>RUSLAND VANAF 1900</a:t>
            </a:r>
          </a:p>
          <a:p>
            <a:r>
              <a:rPr lang="nl-NL" b="1" dirty="0" err="1">
                <a:solidFill>
                  <a:schemeClr val="accent3">
                    <a:lumMod val="50000"/>
                  </a:schemeClr>
                </a:solidFill>
              </a:rPr>
              <a:t>Eissenstein</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6" name="Afbeelding 5" descr="octyab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885" y="2112880"/>
            <a:ext cx="2936315" cy="3729120"/>
          </a:xfrm>
          <a:prstGeom prst="rect">
            <a:avLst/>
          </a:prstGeom>
        </p:spPr>
      </p:pic>
    </p:spTree>
    <p:extLst>
      <p:ext uri="{BB962C8B-B14F-4D97-AF65-F5344CB8AC3E}">
        <p14:creationId xmlns:p14="http://schemas.microsoft.com/office/powerpoint/2010/main" val="382241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hausderkunst.de/uploads/pics/Entartete-Kunst_Installationsaufnahme_cBerlin-630.jpg"/>
          <p:cNvPicPr>
            <a:picLocks noGrp="1"/>
          </p:cNvPicPr>
          <p:nvPr>
            <p:ph idx="1"/>
          </p:nvPr>
        </p:nvPicPr>
        <p:blipFill>
          <a:blip r:embed="rId3">
            <a:extLst>
              <a:ext uri="{28A0092B-C50C-407E-A947-70E740481C1C}">
                <a14:useLocalDpi xmlns:a14="http://schemas.microsoft.com/office/drawing/2010/main" val="0"/>
              </a:ext>
            </a:extLst>
          </a:blip>
          <a:srcRect l="935" r="935"/>
          <a:stretch>
            <a:fillRect/>
          </a:stretch>
        </p:blipFill>
        <p:spPr bwMode="auto">
          <a:xfrm>
            <a:off x="3423607" y="3741355"/>
            <a:ext cx="5442656" cy="2909426"/>
          </a:xfrm>
          <a:prstGeom prst="rect">
            <a:avLst/>
          </a:prstGeom>
          <a:noFill/>
          <a:ln>
            <a:noFill/>
          </a:ln>
        </p:spPr>
      </p:pic>
      <p:pic>
        <p:nvPicPr>
          <p:cNvPr id="5" name="irc_mi" descr="http://www.dhm.de/archiv/ausstellungen/grundrechte/bilder/2_02.jpg"/>
          <p:cNvPicPr/>
          <p:nvPr/>
        </p:nvPicPr>
        <p:blipFill>
          <a:blip r:embed="rId4">
            <a:extLst>
              <a:ext uri="{28A0092B-C50C-407E-A947-70E740481C1C}">
                <a14:useLocalDpi xmlns:a14="http://schemas.microsoft.com/office/drawing/2010/main" val="0"/>
              </a:ext>
            </a:extLst>
          </a:blip>
          <a:srcRect/>
          <a:stretch>
            <a:fillRect/>
          </a:stretch>
        </p:blipFill>
        <p:spPr bwMode="auto">
          <a:xfrm>
            <a:off x="381214" y="1386235"/>
            <a:ext cx="1934759" cy="2229829"/>
          </a:xfrm>
          <a:prstGeom prst="rect">
            <a:avLst/>
          </a:prstGeom>
          <a:noFill/>
          <a:ln>
            <a:noFill/>
          </a:ln>
        </p:spPr>
      </p:pic>
      <p:pic>
        <p:nvPicPr>
          <p:cNvPr id="6" name="Afbeelding 5"/>
          <p:cNvPicPr>
            <a:picLocks noChangeAspect="1"/>
          </p:cNvPicPr>
          <p:nvPr/>
        </p:nvPicPr>
        <p:blipFill>
          <a:blip r:embed="rId5"/>
          <a:stretch>
            <a:fillRect/>
          </a:stretch>
        </p:blipFill>
        <p:spPr>
          <a:xfrm>
            <a:off x="5773972" y="1417638"/>
            <a:ext cx="3092291" cy="2198426"/>
          </a:xfrm>
          <a:prstGeom prst="rect">
            <a:avLst/>
          </a:prstGeom>
        </p:spPr>
      </p:pic>
      <p:sp>
        <p:nvSpPr>
          <p:cNvPr id="7" name="Tekstvak 6"/>
          <p:cNvSpPr txBox="1"/>
          <p:nvPr/>
        </p:nvSpPr>
        <p:spPr>
          <a:xfrm>
            <a:off x="3227917" y="2043249"/>
            <a:ext cx="1754257" cy="923330"/>
          </a:xfrm>
          <a:prstGeom prst="rect">
            <a:avLst/>
          </a:prstGeom>
          <a:noFill/>
        </p:spPr>
        <p:txBody>
          <a:bodyPr wrap="square" rtlCol="0">
            <a:spAutoFit/>
          </a:bodyPr>
          <a:lstStyle/>
          <a:p>
            <a:pPr algn="ctr"/>
            <a:r>
              <a:rPr lang="nl-NL" dirty="0"/>
              <a:t>1938: </a:t>
            </a:r>
          </a:p>
          <a:p>
            <a:pPr algn="ctr"/>
            <a:r>
              <a:rPr lang="nl-NL" dirty="0"/>
              <a:t>Duitsland</a:t>
            </a:r>
          </a:p>
          <a:p>
            <a:pPr algn="ctr"/>
            <a:r>
              <a:rPr lang="nl-NL" dirty="0"/>
              <a:t>Hitler</a:t>
            </a:r>
          </a:p>
        </p:txBody>
      </p:sp>
      <p:sp>
        <p:nvSpPr>
          <p:cNvPr id="3" name="Tekstvak 2"/>
          <p:cNvSpPr txBox="1"/>
          <p:nvPr/>
        </p:nvSpPr>
        <p:spPr>
          <a:xfrm>
            <a:off x="261509" y="3741355"/>
            <a:ext cx="2966408" cy="3600985"/>
          </a:xfrm>
          <a:prstGeom prst="rect">
            <a:avLst/>
          </a:prstGeom>
          <a:noFill/>
        </p:spPr>
        <p:txBody>
          <a:bodyPr wrap="square" rtlCol="0">
            <a:spAutoFit/>
          </a:bodyPr>
          <a:lstStyle/>
          <a:p>
            <a:r>
              <a:rPr lang="nl-NL" sz="1600" dirty="0"/>
              <a:t>Hitler heeft een afkeer van de moderne kunst. Alle moderne kunst wordt verboden. Hitler houdt van realistische kunst, gebaseerd op de kunst van de Grieken en de Romeinen.</a:t>
            </a:r>
          </a:p>
          <a:p>
            <a:endParaRPr lang="nl-NL" sz="1600" dirty="0"/>
          </a:p>
          <a:p>
            <a:r>
              <a:rPr lang="nl-NL" sz="1600" b="1" dirty="0">
                <a:solidFill>
                  <a:srgbClr val="FF0000"/>
                </a:solidFill>
              </a:rPr>
              <a:t>Waarom verbood Hitler de moderne kunst? </a:t>
            </a:r>
          </a:p>
          <a:p>
            <a:endParaRPr lang="nl-NL" sz="1200" b="1" dirty="0">
              <a:solidFill>
                <a:srgbClr val="FF0000"/>
              </a:solidFill>
            </a:endParaRPr>
          </a:p>
          <a:p>
            <a:endParaRPr lang="nl-NL" sz="1200" b="1" dirty="0">
              <a:solidFill>
                <a:srgbClr val="FF0000"/>
              </a:solidFill>
            </a:endParaRPr>
          </a:p>
          <a:p>
            <a:endParaRPr lang="nl-NL" sz="1200" b="1" dirty="0">
              <a:solidFill>
                <a:srgbClr val="FF0000"/>
              </a:solidFill>
            </a:endParaRPr>
          </a:p>
          <a:p>
            <a:endParaRPr lang="nl-NL" sz="1200" b="1" dirty="0">
              <a:solidFill>
                <a:srgbClr val="FF0000"/>
              </a:solidFill>
            </a:endParaRPr>
          </a:p>
          <a:p>
            <a:endParaRPr lang="nl-NL" sz="1200" b="1" dirty="0">
              <a:solidFill>
                <a:srgbClr val="FF0000"/>
              </a:solidFill>
            </a:endParaRPr>
          </a:p>
          <a:p>
            <a:endParaRPr lang="nl-NL" sz="1200" b="1" dirty="0">
              <a:solidFill>
                <a:srgbClr val="FF0000"/>
              </a:solidFill>
            </a:endParaRPr>
          </a:p>
          <a:p>
            <a:endParaRPr lang="nl-NL" sz="1200" b="1" dirty="0">
              <a:solidFill>
                <a:srgbClr val="FF0000"/>
              </a:solidFill>
            </a:endParaRPr>
          </a:p>
        </p:txBody>
      </p:sp>
      <p:sp>
        <p:nvSpPr>
          <p:cNvPr id="8" name="Titel 7"/>
          <p:cNvSpPr>
            <a:spLocks noGrp="1"/>
          </p:cNvSpPr>
          <p:nvPr>
            <p:ph type="title"/>
          </p:nvPr>
        </p:nvSpPr>
        <p:spPr>
          <a:xfrm>
            <a:off x="381214" y="140933"/>
            <a:ext cx="8229600" cy="1143000"/>
          </a:xfrm>
        </p:spPr>
        <p:txBody>
          <a:bodyPr>
            <a:normAutofit fontScale="90000"/>
          </a:bodyPr>
          <a:lstStyle/>
          <a:p>
            <a:r>
              <a:rPr lang="nl-NL" b="1" dirty="0">
                <a:solidFill>
                  <a:schemeClr val="accent3">
                    <a:lumMod val="50000"/>
                  </a:schemeClr>
                </a:solidFill>
              </a:rPr>
              <a:t>DUITSLAND</a:t>
            </a:r>
            <a:br>
              <a:rPr lang="nl-NL" b="1" dirty="0">
                <a:solidFill>
                  <a:schemeClr val="accent3">
                    <a:lumMod val="50000"/>
                  </a:schemeClr>
                </a:solidFill>
              </a:rPr>
            </a:br>
            <a:r>
              <a:rPr lang="nl-NL" b="1" dirty="0" err="1">
                <a:solidFill>
                  <a:schemeClr val="accent3">
                    <a:lumMod val="50000"/>
                  </a:schemeClr>
                </a:solidFill>
              </a:rPr>
              <a:t>Entartete</a:t>
            </a:r>
            <a:r>
              <a:rPr lang="nl-NL" b="1" dirty="0">
                <a:solidFill>
                  <a:schemeClr val="accent3">
                    <a:lumMod val="50000"/>
                  </a:schemeClr>
                </a:solidFill>
              </a:rPr>
              <a:t> kunst</a:t>
            </a:r>
          </a:p>
        </p:txBody>
      </p:sp>
    </p:spTree>
    <p:extLst>
      <p:ext uri="{BB962C8B-B14F-4D97-AF65-F5344CB8AC3E}">
        <p14:creationId xmlns:p14="http://schemas.microsoft.com/office/powerpoint/2010/main" val="3731055439"/>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2982</TotalTime>
  <Words>2019</Words>
  <Application>Microsoft Macintosh PowerPoint</Application>
  <PresentationFormat>Diavoorstelling (4:3)</PresentationFormat>
  <Paragraphs>210</Paragraphs>
  <Slides>15</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Office-thema</vt:lpstr>
      <vt:lpstr>Film in de cultuur van het moderne  Rusland, Duitsland en Amerika KUNST EN MACHT </vt:lpstr>
      <vt:lpstr>WAT LEER JE DEZE LES</vt:lpstr>
      <vt:lpstr>PowerPoint-presentatie</vt:lpstr>
      <vt:lpstr>PowerPoint-presentatie</vt:lpstr>
      <vt:lpstr>PowerPoint-presentatie</vt:lpstr>
      <vt:lpstr>PowerPoint-presentatie</vt:lpstr>
      <vt:lpstr>RUSLAND VANAF 1900 Eissenstein </vt:lpstr>
      <vt:lpstr>PowerPoint-presentatie</vt:lpstr>
      <vt:lpstr>DUITSLAND Entartete kunst</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Mandy Habets</cp:lastModifiedBy>
  <cp:revision>68</cp:revision>
  <dcterms:created xsi:type="dcterms:W3CDTF">2014-09-05T07:23:30Z</dcterms:created>
  <dcterms:modified xsi:type="dcterms:W3CDTF">2020-02-18T08:16:55Z</dcterms:modified>
</cp:coreProperties>
</file>